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77" r:id="rId3"/>
    <p:sldId id="332" r:id="rId4"/>
    <p:sldId id="298" r:id="rId5"/>
    <p:sldId id="301" r:id="rId6"/>
    <p:sldId id="334" r:id="rId7"/>
    <p:sldId id="349" r:id="rId8"/>
    <p:sldId id="333" r:id="rId9"/>
    <p:sldId id="335" r:id="rId10"/>
    <p:sldId id="342" r:id="rId11"/>
    <p:sldId id="344" r:id="rId12"/>
    <p:sldId id="346" r:id="rId13"/>
    <p:sldId id="345" r:id="rId14"/>
    <p:sldId id="329" r:id="rId15"/>
    <p:sldId id="305" r:id="rId16"/>
    <p:sldId id="347" r:id="rId17"/>
    <p:sldId id="348" r:id="rId18"/>
    <p:sldId id="350" r:id="rId19"/>
    <p:sldId id="336" r:id="rId20"/>
    <p:sldId id="338" r:id="rId21"/>
    <p:sldId id="337" r:id="rId22"/>
    <p:sldId id="339" r:id="rId23"/>
    <p:sldId id="340" r:id="rId24"/>
    <p:sldId id="341" r:id="rId25"/>
    <p:sldId id="315" r:id="rId2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26A"/>
    <a:srgbClr val="734633"/>
    <a:srgbClr val="F37F78"/>
    <a:srgbClr val="FFE9E7"/>
    <a:srgbClr val="D6F1DE"/>
    <a:srgbClr val="E589AF"/>
    <a:srgbClr val="F0CCB0"/>
    <a:srgbClr val="F8BE64"/>
    <a:srgbClr val="E1525F"/>
    <a:srgbClr val="4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1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42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FCBDD-CB2A-4B8A-9B73-B91B672CF196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C928B-3357-46EC-9EAC-B929B22B25C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0357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DBF48-6E1C-45EC-B47A-B7F2A7ED4C36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924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A127-4F70-4374-9F14-761E3A39CD28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C8D2-1283-4BC1-B233-B41D8665A67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947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A127-4F70-4374-9F14-761E3A39CD28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C8D2-1283-4BC1-B233-B41D8665A67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836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A127-4F70-4374-9F14-761E3A39CD28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C8D2-1283-4BC1-B233-B41D8665A67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1592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AE49A127-4F70-4374-9F14-761E3A39CD28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685783"/>
              <a:t>30/01/2024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D4DC8D2-1283-4BC1-B233-B41D8665A673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5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32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AE49A127-4F70-4374-9F14-761E3A39CD28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685783"/>
              <a:t>30/01/2024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D4DC8D2-1283-4BC1-B233-B41D8665A673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13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AE49A127-4F70-4374-9F14-761E3A39CD28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685783"/>
              <a:t>30/01/2024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D4DC8D2-1283-4BC1-B233-B41D8665A673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45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AE49A127-4F70-4374-9F14-761E3A39CD28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685783"/>
              <a:t>30/01/2024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D4DC8D2-1283-4BC1-B233-B41D8665A673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96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AE49A127-4F70-4374-9F14-761E3A39CD28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685783"/>
              <a:t>30/01/2024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D4DC8D2-1283-4BC1-B233-B41D8665A673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51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AE49A127-4F70-4374-9F14-761E3A39CD28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685783"/>
              <a:t>30/01/2024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D4DC8D2-1283-4BC1-B233-B41D8665A673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7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AE49A127-4F70-4374-9F14-761E3A39CD28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685783"/>
              <a:t>30/01/2024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D4DC8D2-1283-4BC1-B233-B41D8665A673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4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819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AE49A127-4F70-4374-9F14-761E3A39CD28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685783"/>
              <a:t>30/01/2024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D4DC8D2-1283-4BC1-B233-B41D8665A673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48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AE49A127-4F70-4374-9F14-761E3A39CD28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685783"/>
              <a:t>30/01/2024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D4DC8D2-1283-4BC1-B233-B41D8665A673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68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AE49A127-4F70-4374-9F14-761E3A39CD28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685783"/>
              <a:t>30/01/2024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D4DC8D2-1283-4BC1-B233-B41D8665A673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6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A127-4F70-4374-9F14-761E3A39CD28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C8D2-1283-4BC1-B233-B41D8665A67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925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A127-4F70-4374-9F14-761E3A39CD28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C8D2-1283-4BC1-B233-B41D8665A67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578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A127-4F70-4374-9F14-761E3A39CD28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C8D2-1283-4BC1-B233-B41D8665A67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098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A127-4F70-4374-9F14-761E3A39CD28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C8D2-1283-4BC1-B233-B41D8665A67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289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A127-4F70-4374-9F14-761E3A39CD28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C8D2-1283-4BC1-B233-B41D8665A67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355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A127-4F70-4374-9F14-761E3A39CD28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C8D2-1283-4BC1-B233-B41D8665A67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0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A127-4F70-4374-9F14-761E3A39CD28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C8D2-1283-4BC1-B233-B41D8665A67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24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9A127-4F70-4374-9F14-761E3A39CD28}" type="datetimeFigureOut">
              <a:rPr lang="en-ID" smtClean="0"/>
              <a:t>30/01/2024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DC8D2-1283-4BC1-B233-B41D8665A673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4" y="4648174"/>
            <a:ext cx="9143244" cy="51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6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AE49A127-4F70-4374-9F14-761E3A39CD28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685783"/>
              <a:t>30/01/2024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6D4DC8D2-1283-4BC1-B233-B41D8665A673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4" y="4648174"/>
            <a:ext cx="9143244" cy="51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9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3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7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6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" y="-57215"/>
            <a:ext cx="9144000" cy="5142857"/>
          </a:xfrm>
          <a:prstGeom prst="rect">
            <a:avLst/>
          </a:prstGeom>
        </p:spPr>
      </p:pic>
      <p:cxnSp>
        <p:nvCxnSpPr>
          <p:cNvPr id="12" name="直線コネクタ 9"/>
          <p:cNvCxnSpPr/>
          <p:nvPr/>
        </p:nvCxnSpPr>
        <p:spPr>
          <a:xfrm>
            <a:off x="3810025" y="2876550"/>
            <a:ext cx="4495775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3" name="タイトル 1"/>
          <p:cNvSpPr txBox="1">
            <a:spLocks/>
          </p:cNvSpPr>
          <p:nvPr/>
        </p:nvSpPr>
        <p:spPr>
          <a:xfrm>
            <a:off x="3451356" y="120376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68163" y="2977351"/>
            <a:ext cx="2379498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SMA/MA KELAS XI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ube 14"/>
          <p:cNvSpPr/>
          <p:nvPr/>
        </p:nvSpPr>
        <p:spPr>
          <a:xfrm>
            <a:off x="1251549" y="895351"/>
            <a:ext cx="2044101" cy="2971800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テキスト プレースホルダー 11"/>
          <p:cNvSpPr txBox="1">
            <a:spLocks/>
          </p:cNvSpPr>
          <p:nvPr/>
        </p:nvSpPr>
        <p:spPr>
          <a:xfrm>
            <a:off x="3810024" y="1875116"/>
            <a:ext cx="4495775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b="1" dirty="0">
                <a:solidFill>
                  <a:srgbClr val="F05120"/>
                </a:solidFill>
                <a:cs typeface="Arial" pitchFamily="34" charset="0"/>
              </a:rPr>
              <a:t>FISIKA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50" y="1000568"/>
            <a:ext cx="1977425" cy="28804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4" y="4648174"/>
            <a:ext cx="9143244" cy="51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657809" y="1159184"/>
            <a:ext cx="7828382" cy="690279"/>
            <a:chOff x="395536" y="2218255"/>
            <a:chExt cx="8579949" cy="228348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0" t="27095" r="5229" b="5707"/>
            <a:stretch/>
          </p:blipFill>
          <p:spPr>
            <a:xfrm>
              <a:off x="395536" y="2218255"/>
              <a:ext cx="8579949" cy="2283485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259633" y="2395064"/>
              <a:ext cx="954110" cy="1846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5" t="11708" r="28618" b="68347"/>
          <a:stretch/>
        </p:blipFill>
        <p:spPr>
          <a:xfrm>
            <a:off x="3022550" y="655139"/>
            <a:ext cx="3098900" cy="84973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666C58-18B3-4716-94D8-0EEDAA684C0E}"/>
              </a:ext>
            </a:extLst>
          </p:cNvPr>
          <p:cNvSpPr txBox="1"/>
          <p:nvPr/>
        </p:nvSpPr>
        <p:spPr>
          <a:xfrm rot="21422376">
            <a:off x="3448183" y="834904"/>
            <a:ext cx="2247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Kinetik</a:t>
            </a: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5CD0A8-5D54-42F3-916E-1F6AB7378FF6}"/>
              </a:ext>
            </a:extLst>
          </p:cNvPr>
          <p:cNvSpPr txBox="1"/>
          <p:nvPr/>
        </p:nvSpPr>
        <p:spPr>
          <a:xfrm>
            <a:off x="853352" y="1406628"/>
            <a:ext cx="751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rgbClr val="002060"/>
                </a:solidFill>
              </a:rPr>
              <a:t>Suatu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benda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dapat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bergerak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secara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translasi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rotasi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maupun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menggelinding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29705" y="-36065"/>
            <a:ext cx="8369496" cy="793721"/>
            <a:chOff x="329705" y="-36065"/>
            <a:chExt cx="8369496" cy="793721"/>
          </a:xfrm>
        </p:grpSpPr>
        <p:sp>
          <p:nvSpPr>
            <p:cNvPr id="25" name="テキスト プレースホルダー 6">
              <a:extLst>
                <a:ext uri="{FF2B5EF4-FFF2-40B4-BE49-F238E27FC236}">
                  <a16:creationId xmlns:a16="http://schemas.microsoft.com/office/drawing/2014/main" id="{47502705-4497-41E2-9B48-ADB03CD55088}"/>
                </a:ext>
              </a:extLst>
            </p:cNvPr>
            <p:cNvSpPr txBox="1">
              <a:spLocks/>
            </p:cNvSpPr>
            <p:nvPr/>
          </p:nvSpPr>
          <p:spPr>
            <a:xfrm>
              <a:off x="1015505" y="-36065"/>
              <a:ext cx="7683696" cy="567680"/>
            </a:xfrm>
            <a:prstGeom prst="rect">
              <a:avLst/>
            </a:prstGeom>
          </p:spPr>
          <p:txBody>
            <a:bodyPr vert="horz" lIns="163275" tIns="81638" rIns="163275" bIns="81638" rtlCol="0" anchor="t">
              <a:noAutofit/>
            </a:bodyPr>
            <a:lstStyle>
              <a:lvl1pPr marL="0" indent="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kumimoji="1" sz="3200" i="0" kern="1200" baseline="0">
                  <a:solidFill>
                    <a:schemeClr val="accent1"/>
                  </a:solidFill>
                  <a:latin typeface="Route 159 SemiBold" pitchFamily="50" charset="0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632753" rtl="0" eaLnBrk="1" fontAlgn="auto" latinLnBrk="0" hangingPunct="1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GERAK</a:t>
              </a:r>
              <a:r>
                <a:rPr kumimoji="1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MENGGELINDING</a:t>
              </a:r>
              <a:endPara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" name="テキスト プレースホルダー 5">
              <a:extLst>
                <a:ext uri="{FF2B5EF4-FFF2-40B4-BE49-F238E27FC236}">
                  <a16:creationId xmlns:a16="http://schemas.microsoft.com/office/drawing/2014/main" id="{7F66597D-7C1A-405B-A621-9250A8C08138}"/>
                </a:ext>
              </a:extLst>
            </p:cNvPr>
            <p:cNvSpPr txBox="1">
              <a:spLocks/>
            </p:cNvSpPr>
            <p:nvPr/>
          </p:nvSpPr>
          <p:spPr>
            <a:xfrm>
              <a:off x="329705" y="117393"/>
              <a:ext cx="699120" cy="4660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lIns="163275" tIns="81638" rIns="163275" bIns="81638" rtlCol="0">
              <a:noAutofit/>
            </a:bodyPr>
            <a:lstStyle>
              <a:lvl1pPr marL="0" indent="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kumimoji="1" sz="2400" kern="1200" baseline="0">
                  <a:solidFill>
                    <a:schemeClr val="tx2"/>
                  </a:solidFill>
                  <a:latin typeface="Route 159 UltraLight" pitchFamily="50" charset="0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632713" rtl="0" eaLnBrk="1" fontAlgn="auto" latinLnBrk="0" hangingPunct="1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27" name="直角三角形 10">
              <a:extLst>
                <a:ext uri="{FF2B5EF4-FFF2-40B4-BE49-F238E27FC236}">
                  <a16:creationId xmlns:a16="http://schemas.microsoft.com/office/drawing/2014/main" id="{1B542BBE-F4EA-46B9-A049-A70F7B06CCCF}"/>
                </a:ext>
              </a:extLst>
            </p:cNvPr>
            <p:cNvSpPr/>
            <p:nvPr/>
          </p:nvSpPr>
          <p:spPr>
            <a:xfrm rot="5400000">
              <a:off x="795528" y="524359"/>
              <a:ext cx="186433" cy="28016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28" name="正方形/長方形 15">
              <a:extLst>
                <a:ext uri="{FF2B5EF4-FFF2-40B4-BE49-F238E27FC236}">
                  <a16:creationId xmlns:a16="http://schemas.microsoft.com/office/drawing/2014/main" id="{57DC62A0-338C-462D-955E-1DD70283263E}"/>
                </a:ext>
              </a:extLst>
            </p:cNvPr>
            <p:cNvSpPr/>
            <p:nvPr/>
          </p:nvSpPr>
          <p:spPr>
            <a:xfrm>
              <a:off x="1144942" y="532823"/>
              <a:ext cx="4392000" cy="457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212A415-2C76-476C-9864-670DA094215C}"/>
                </a:ext>
              </a:extLst>
            </p:cNvPr>
            <p:cNvSpPr txBox="1"/>
            <p:nvPr/>
          </p:nvSpPr>
          <p:spPr>
            <a:xfrm>
              <a:off x="477928" y="85801"/>
              <a:ext cx="375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1492;p35">
                <a:extLst>
                  <a:ext uri="{FF2B5EF4-FFF2-40B4-BE49-F238E27FC236}">
                    <a16:creationId xmlns:a16="http://schemas.microsoft.com/office/drawing/2014/main" id="{E6780DEB-5ADB-4FFB-A315-85E04808F788}"/>
                  </a:ext>
                </a:extLst>
              </p:cNvPr>
              <p:cNvSpPr/>
              <p:nvPr/>
            </p:nvSpPr>
            <p:spPr>
              <a:xfrm>
                <a:off x="5636438" y="2254907"/>
                <a:ext cx="2223906" cy="740055"/>
              </a:xfrm>
              <a:prstGeom prst="rect">
                <a:avLst/>
              </a:prstGeom>
              <a:noFill/>
              <a:ln w="28575">
                <a:solidFill>
                  <a:srgbClr val="30526A"/>
                </a:solidFill>
                <a:prstDash val="dash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𝑬𝑲</m:t>
                          </m:r>
                        </m:e>
                        <m:sub>
                          <m:r>
                            <a:rPr lang="en-US" sz="1800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𝐭𝐫𝐚𝐧𝐬</m:t>
                          </m:r>
                        </m:sub>
                      </m:sSub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i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Google Shape;1492;p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6780DEB-5ADB-4FFB-A315-85E04808F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438" y="2254907"/>
                <a:ext cx="2223906" cy="7400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30526A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81148" y="2062403"/>
            <a:ext cx="3683495" cy="923799"/>
            <a:chOff x="4805835" y="1110890"/>
            <a:chExt cx="3140430" cy="102966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4" t="38184" r="8521" b="43036"/>
            <a:stretch/>
          </p:blipFill>
          <p:spPr>
            <a:xfrm>
              <a:off x="4805835" y="1110890"/>
              <a:ext cx="3140430" cy="102966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0666C58-18B3-4716-94D8-0EEDAA684C0E}"/>
                </a:ext>
              </a:extLst>
            </p:cNvPr>
            <p:cNvSpPr txBox="1"/>
            <p:nvPr/>
          </p:nvSpPr>
          <p:spPr>
            <a:xfrm>
              <a:off x="5500880" y="1325454"/>
              <a:ext cx="2128956" cy="486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Gerak</a:t>
              </a:r>
              <a:r>
                <a:rPr kumimoji="0" lang="en-ID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ID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Translasi</a:t>
              </a:r>
              <a:endPara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0666C58-18B3-4716-94D8-0EEDAA684C0E}"/>
                </a:ext>
              </a:extLst>
            </p:cNvPr>
            <p:cNvSpPr txBox="1"/>
            <p:nvPr/>
          </p:nvSpPr>
          <p:spPr>
            <a:xfrm rot="21422376">
              <a:off x="4952813" y="1332069"/>
              <a:ext cx="495017" cy="498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0526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01</a:t>
              </a:r>
              <a:endPara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30526A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407ECA2-DFA9-41E5-B688-913053087541}"/>
              </a:ext>
            </a:extLst>
          </p:cNvPr>
          <p:cNvSpPr txBox="1"/>
          <p:nvPr/>
        </p:nvSpPr>
        <p:spPr>
          <a:xfrm>
            <a:off x="699972" y="2987804"/>
            <a:ext cx="3289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2060"/>
                </a:solidFill>
              </a:rPr>
              <a:t>Pada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gerak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translasi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benda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bergerak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secara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lurus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r>
              <a:rPr lang="en-US" sz="1800" dirty="0" err="1">
                <a:solidFill>
                  <a:srgbClr val="002060"/>
                </a:solidFill>
              </a:rPr>
              <a:t>Contohnya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saat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kita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mendorong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meja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sehingga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meja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bergeser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  <a:endParaRPr lang="en-ID" sz="18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0666C58-18B3-4716-94D8-0EEDAA684C0E}"/>
                  </a:ext>
                </a:extLst>
              </p:cNvPr>
              <p:cNvSpPr txBox="1"/>
              <p:nvPr/>
            </p:nvSpPr>
            <p:spPr>
              <a:xfrm>
                <a:off x="4665143" y="3203247"/>
                <a:ext cx="41576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>
                    <a:solidFill>
                      <a:srgbClr val="002060"/>
                    </a:solidFill>
                  </a:rPr>
                  <a:t>dengan</a:t>
                </a:r>
                <a:endParaRPr lang="en-US" sz="18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𝑬𝑲</m:t>
                        </m:r>
                      </m:e>
                      <m:sub>
                        <m:r>
                          <a:rPr lang="en-US" sz="18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𝐭𝐫𝐚𝐧𝐬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sz="1800" dirty="0">
                    <a:solidFill>
                      <a:srgbClr val="002060"/>
                    </a:solidFill>
                  </a:rPr>
                  <a:t>= energi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kinetik</a:t>
                </a:r>
                <a:r>
                  <a:rPr lang="en-ID" sz="1800" dirty="0">
                    <a:solidFill>
                      <a:srgbClr val="002060"/>
                    </a:solidFill>
                  </a:rPr>
                  <a:t>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translasi</a:t>
                </a:r>
                <a:r>
                  <a:rPr lang="en-ID" sz="1800" dirty="0">
                    <a:solidFill>
                      <a:srgbClr val="002060"/>
                    </a:solidFill>
                  </a:rPr>
                  <a:t> (J)</a:t>
                </a:r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ID" sz="1800" dirty="0">
                    <a:solidFill>
                      <a:srgbClr val="002060"/>
                    </a:solidFill>
                  </a:rPr>
                  <a:t> =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massa</a:t>
                </a:r>
                <a:r>
                  <a:rPr lang="en-ID" sz="1800" dirty="0">
                    <a:solidFill>
                      <a:srgbClr val="002060"/>
                    </a:solidFill>
                  </a:rPr>
                  <a:t>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ID" sz="1800" dirty="0">
                    <a:solidFill>
                      <a:srgbClr val="002060"/>
                    </a:solidFill>
                  </a:rPr>
                  <a:t> (kg)</a:t>
                </a:r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ID" sz="1800" dirty="0">
                    <a:solidFill>
                      <a:srgbClr val="002060"/>
                    </a:solidFill>
                  </a:rPr>
                  <a:t> = kecepatan linear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ID" sz="1800" dirty="0">
                    <a:solidFill>
                      <a:srgbClr val="002060"/>
                    </a:solidFill>
                  </a:rPr>
                  <a:t> (m/s)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0666C58-18B3-4716-94D8-0EEDAA684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143" y="3203247"/>
                <a:ext cx="4157622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1173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>
            <a:off x="4327525" y="2065756"/>
            <a:ext cx="0" cy="2448000"/>
          </a:xfrm>
          <a:prstGeom prst="line">
            <a:avLst/>
          </a:prstGeom>
          <a:ln w="19050">
            <a:solidFill>
              <a:srgbClr val="2E75B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6015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0" grpId="0" animBg="1"/>
      <p:bldP spid="40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1492;p35">
                <a:extLst>
                  <a:ext uri="{FF2B5EF4-FFF2-40B4-BE49-F238E27FC236}">
                    <a16:creationId xmlns:a16="http://schemas.microsoft.com/office/drawing/2014/main" id="{E6780DEB-5ADB-4FFB-A315-85E04808F788}"/>
                  </a:ext>
                </a:extLst>
              </p:cNvPr>
              <p:cNvSpPr/>
              <p:nvPr/>
            </p:nvSpPr>
            <p:spPr>
              <a:xfrm>
                <a:off x="3109622" y="2330879"/>
                <a:ext cx="2223906" cy="735529"/>
              </a:xfrm>
              <a:prstGeom prst="rect">
                <a:avLst/>
              </a:prstGeom>
              <a:noFill/>
              <a:ln w="28575">
                <a:solidFill>
                  <a:srgbClr val="30526A"/>
                </a:solidFill>
                <a:prstDash val="dash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𝑬𝑲</m:t>
                          </m:r>
                        </m:e>
                        <m:sub>
                          <m:r>
                            <a:rPr lang="en-US" sz="1800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𝐫𝐨𝐭𝐚𝐬𝐢</m:t>
                          </m:r>
                        </m:sub>
                      </m:sSub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i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Google Shape;1492;p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6780DEB-5ADB-4FFB-A315-85E04808F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622" y="2330879"/>
                <a:ext cx="2223906" cy="7355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solidFill>
                  <a:srgbClr val="30526A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55883" y="465807"/>
            <a:ext cx="3683495" cy="923799"/>
            <a:chOff x="4805835" y="1110890"/>
            <a:chExt cx="3140430" cy="102966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4" t="38184" r="8521" b="43036"/>
            <a:stretch/>
          </p:blipFill>
          <p:spPr>
            <a:xfrm>
              <a:off x="4805835" y="1110890"/>
              <a:ext cx="3140430" cy="102966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0666C58-18B3-4716-94D8-0EEDAA684C0E}"/>
                </a:ext>
              </a:extLst>
            </p:cNvPr>
            <p:cNvSpPr txBox="1"/>
            <p:nvPr/>
          </p:nvSpPr>
          <p:spPr>
            <a:xfrm>
              <a:off x="5500880" y="1325454"/>
              <a:ext cx="2128956" cy="514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Gerak</a:t>
              </a:r>
              <a:r>
                <a:rPr kumimoji="0" lang="en-ID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ID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Rotasi</a:t>
              </a:r>
              <a:endPara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0666C58-18B3-4716-94D8-0EEDAA684C0E}"/>
                </a:ext>
              </a:extLst>
            </p:cNvPr>
            <p:cNvSpPr txBox="1"/>
            <p:nvPr/>
          </p:nvSpPr>
          <p:spPr>
            <a:xfrm rot="21422376">
              <a:off x="4952813" y="1360656"/>
              <a:ext cx="495017" cy="583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0526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02</a:t>
              </a:r>
              <a:endPara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30526A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407ECA2-DFA9-41E5-B688-913053087541}"/>
              </a:ext>
            </a:extLst>
          </p:cNvPr>
          <p:cNvSpPr txBox="1"/>
          <p:nvPr/>
        </p:nvSpPr>
        <p:spPr>
          <a:xfrm>
            <a:off x="674707" y="1511396"/>
            <a:ext cx="775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rgbClr val="002060"/>
                </a:solidFill>
              </a:rPr>
              <a:t>Pada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gerak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rotasi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benda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akan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bergerak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rotasi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pada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sumbunya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r>
              <a:rPr lang="en-US" sz="1800" dirty="0" err="1">
                <a:solidFill>
                  <a:srgbClr val="002060"/>
                </a:solidFill>
              </a:rPr>
              <a:t>Contohnya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kincir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angin</a:t>
            </a:r>
            <a:r>
              <a:rPr lang="en-US" sz="1800" dirty="0">
                <a:solidFill>
                  <a:srgbClr val="002060"/>
                </a:solidFill>
              </a:rPr>
              <a:t> yang </a:t>
            </a:r>
            <a:r>
              <a:rPr lang="en-US" sz="1800" dirty="0" err="1">
                <a:solidFill>
                  <a:srgbClr val="002060"/>
                </a:solidFill>
              </a:rPr>
              <a:t>berputar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pada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porosnya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  <a:endParaRPr lang="en-ID" sz="18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0666C58-18B3-4716-94D8-0EEDAA684C0E}"/>
                  </a:ext>
                </a:extLst>
              </p:cNvPr>
              <p:cNvSpPr txBox="1"/>
              <p:nvPr/>
            </p:nvSpPr>
            <p:spPr>
              <a:xfrm>
                <a:off x="824230" y="3383556"/>
                <a:ext cx="39446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002060"/>
                    </a:solidFill>
                  </a:rPr>
                  <a:t>dengan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𝑬𝑲</m:t>
                        </m:r>
                      </m:e>
                      <m:sub>
                        <m:r>
                          <a:rPr lang="en-US" sz="18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𝐫𝐨𝐭𝐚𝐬𝐢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sz="1800" dirty="0">
                    <a:solidFill>
                      <a:srgbClr val="002060"/>
                    </a:solidFill>
                  </a:rPr>
                  <a:t>= energi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kinetik</a:t>
                </a:r>
                <a:r>
                  <a:rPr lang="en-ID" sz="1800" dirty="0">
                    <a:solidFill>
                      <a:srgbClr val="002060"/>
                    </a:solidFill>
                  </a:rPr>
                  <a:t>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rotasi</a:t>
                </a:r>
                <a:r>
                  <a:rPr lang="en-ID" sz="1800" dirty="0">
                    <a:solidFill>
                      <a:srgbClr val="002060"/>
                    </a:solidFill>
                  </a:rPr>
                  <a:t> (J)</a:t>
                </a:r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ID" sz="1800" dirty="0">
                    <a:solidFill>
                      <a:srgbClr val="002060"/>
                    </a:solidFill>
                  </a:rPr>
                  <a:t> =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momen</a:t>
                </a:r>
                <a:r>
                  <a:rPr lang="en-ID" sz="1800" dirty="0">
                    <a:solidFill>
                      <a:srgbClr val="002060"/>
                    </a:solidFill>
                  </a:rPr>
                  <a:t>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inersia</a:t>
                </a:r>
                <a:r>
                  <a:rPr lang="en-ID" sz="1800" dirty="0">
                    <a:solidFill>
                      <a:srgbClr val="002060"/>
                    </a:solidFill>
                  </a:rPr>
                  <a:t>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ID" sz="1800" dirty="0">
                    <a:solidFill>
                      <a:srgbClr val="002060"/>
                    </a:solidFill>
                  </a:rPr>
                  <a:t> (kg∙m</a:t>
                </a:r>
                <a:r>
                  <a:rPr lang="en-ID" sz="1800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ID" sz="1800" dirty="0">
                    <a:solidFill>
                      <a:srgbClr val="002060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ID" sz="1800" dirty="0">
                    <a:solidFill>
                      <a:srgbClr val="002060"/>
                    </a:solidFill>
                  </a:rPr>
                  <a:t> = kecepatan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sudut</a:t>
                </a:r>
                <a:r>
                  <a:rPr lang="en-ID" sz="1800" dirty="0">
                    <a:solidFill>
                      <a:srgbClr val="002060"/>
                    </a:solidFill>
                  </a:rPr>
                  <a:t>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ID" sz="1800" dirty="0">
                    <a:solidFill>
                      <a:srgbClr val="002060"/>
                    </a:solidFill>
                  </a:rPr>
                  <a:t> (rad/s)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0666C58-18B3-4716-94D8-0EEDAA684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30" y="3383556"/>
                <a:ext cx="3944612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236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81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1492;p35">
                <a:extLst>
                  <a:ext uri="{FF2B5EF4-FFF2-40B4-BE49-F238E27FC236}">
                    <a16:creationId xmlns:a16="http://schemas.microsoft.com/office/drawing/2014/main" id="{E6780DEB-5ADB-4FFB-A315-85E04808F788}"/>
                  </a:ext>
                </a:extLst>
              </p:cNvPr>
              <p:cNvSpPr/>
              <p:nvPr/>
            </p:nvSpPr>
            <p:spPr>
              <a:xfrm>
                <a:off x="5149465" y="966610"/>
                <a:ext cx="2748197" cy="572174"/>
              </a:xfrm>
              <a:prstGeom prst="rect">
                <a:avLst/>
              </a:prstGeom>
              <a:noFill/>
              <a:ln w="28575">
                <a:solidFill>
                  <a:srgbClr val="30526A"/>
                </a:solidFill>
                <a:prstDash val="dash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𝑬𝑲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𝑬𝑲</m:t>
                          </m:r>
                        </m:e>
                        <m:sub>
                          <m:r>
                            <a:rPr lang="en-US" sz="1800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𝐭𝐫𝐚𝐧𝐬</m:t>
                          </m:r>
                        </m:sub>
                      </m:sSub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𝑬𝑲</m:t>
                          </m:r>
                        </m:e>
                        <m:sub>
                          <m:r>
                            <a:rPr lang="en-US" sz="1800" b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𝐫𝐨𝐭𝐚𝐬𝐢</m:t>
                          </m:r>
                        </m:sub>
                      </m:sSub>
                    </m:oMath>
                  </m:oMathPara>
                </a14:m>
                <a:endParaRPr lang="en-US" sz="1800" b="1" i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Google Shape;1492;p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6780DEB-5ADB-4FFB-A315-85E04808F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465" y="966610"/>
                <a:ext cx="2748197" cy="5721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solidFill>
                  <a:srgbClr val="30526A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90501" y="753445"/>
            <a:ext cx="3322652" cy="1214960"/>
            <a:chOff x="4805835" y="1110890"/>
            <a:chExt cx="3140430" cy="102966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4" t="38184" r="8521" b="43036"/>
            <a:stretch/>
          </p:blipFill>
          <p:spPr>
            <a:xfrm>
              <a:off x="4805835" y="1110890"/>
              <a:ext cx="3140430" cy="102966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0666C58-18B3-4716-94D8-0EEDAA684C0E}"/>
                </a:ext>
              </a:extLst>
            </p:cNvPr>
            <p:cNvSpPr txBox="1"/>
            <p:nvPr/>
          </p:nvSpPr>
          <p:spPr>
            <a:xfrm>
              <a:off x="5465786" y="1181870"/>
              <a:ext cx="2241055" cy="70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Gerak</a:t>
              </a:r>
              <a:r>
                <a:rPr kumimoji="0" lang="en-ID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ID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Menggelinding</a:t>
              </a:r>
              <a:endPara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0666C58-18B3-4716-94D8-0EEDAA684C0E}"/>
                </a:ext>
              </a:extLst>
            </p:cNvPr>
            <p:cNvSpPr txBox="1"/>
            <p:nvPr/>
          </p:nvSpPr>
          <p:spPr>
            <a:xfrm rot="21422376">
              <a:off x="4949093" y="1417051"/>
              <a:ext cx="495017" cy="417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30526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03</a:t>
              </a:r>
              <a:endParaRPr kumimoji="0" lang="en-ID" sz="2600" b="1" i="0" u="none" strike="noStrike" kern="1200" cap="none" spc="0" normalizeH="0" baseline="0" noProof="0" dirty="0">
                <a:ln>
                  <a:noFill/>
                </a:ln>
                <a:solidFill>
                  <a:srgbClr val="30526A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407ECA2-DFA9-41E5-B688-913053087541}"/>
              </a:ext>
            </a:extLst>
          </p:cNvPr>
          <p:cNvSpPr txBox="1"/>
          <p:nvPr/>
        </p:nvSpPr>
        <p:spPr>
          <a:xfrm>
            <a:off x="474386" y="2067598"/>
            <a:ext cx="3199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</a:rPr>
              <a:t>Pada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gerak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menggelinding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benda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akan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melakukan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gerak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translasi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gerak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rotasi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secara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bersamaan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</a:rPr>
              <a:t>Contohnya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roda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pada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kendaraan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bermotor</a:t>
            </a:r>
            <a:r>
              <a:rPr lang="en-US" sz="1800" dirty="0">
                <a:solidFill>
                  <a:srgbClr val="002060"/>
                </a:solidFill>
              </a:rPr>
              <a:t> yang </a:t>
            </a:r>
            <a:r>
              <a:rPr lang="en-US" sz="1800" dirty="0" err="1">
                <a:solidFill>
                  <a:srgbClr val="002060"/>
                </a:solidFill>
              </a:rPr>
              <a:t>menggelinding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saat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bergerak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  <a:endParaRPr lang="en-ID" sz="18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0666C58-18B3-4716-94D8-0EEDAA684C0E}"/>
                  </a:ext>
                </a:extLst>
              </p:cNvPr>
              <p:cNvSpPr txBox="1"/>
              <p:nvPr/>
            </p:nvSpPr>
            <p:spPr>
              <a:xfrm>
                <a:off x="4071703" y="2243996"/>
                <a:ext cx="490372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002060"/>
                    </a:solidFill>
                  </a:rPr>
                  <a:t>dengan</a:t>
                </a:r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𝑬𝑲</m:t>
                    </m:r>
                  </m:oMath>
                </a14:m>
                <a:r>
                  <a:rPr lang="en-US" sz="18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dirty="0">
                    <a:solidFill>
                      <a:srgbClr val="002060"/>
                    </a:solidFill>
                  </a:rPr>
                  <a:t>= energi </a:t>
                </a:r>
                <a:r>
                  <a:rPr lang="en-US" sz="1800" dirty="0" err="1">
                    <a:solidFill>
                      <a:srgbClr val="002060"/>
                    </a:solidFill>
                  </a:rPr>
                  <a:t>kinetik</a:t>
                </a:r>
                <a:r>
                  <a:rPr lang="en-US" sz="1800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US" sz="1800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02060"/>
                    </a:solidFill>
                  </a:rPr>
                  <a:t>menggelinding</a:t>
                </a:r>
                <a:r>
                  <a:rPr lang="en-US" sz="1800" dirty="0">
                    <a:solidFill>
                      <a:srgbClr val="002060"/>
                    </a:solidFill>
                  </a:rPr>
                  <a:t> (J)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𝑬𝑲</m:t>
                        </m:r>
                      </m:e>
                      <m:sub>
                        <m:r>
                          <a:rPr lang="en-US" sz="18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𝐭𝐫𝐚𝐧𝐬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sz="1800" dirty="0">
                    <a:solidFill>
                      <a:srgbClr val="002060"/>
                    </a:solidFill>
                  </a:rPr>
                  <a:t>= energi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kinetik</a:t>
                </a:r>
                <a:r>
                  <a:rPr lang="en-ID" sz="1800" dirty="0">
                    <a:solidFill>
                      <a:srgbClr val="002060"/>
                    </a:solidFill>
                  </a:rPr>
                  <a:t>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translasi</a:t>
                </a:r>
                <a:r>
                  <a:rPr lang="en-ID" sz="1800" dirty="0">
                    <a:solidFill>
                      <a:srgbClr val="002060"/>
                    </a:solidFill>
                  </a:rPr>
                  <a:t> (J)</a:t>
                </a:r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ID" sz="1800" dirty="0">
                    <a:solidFill>
                      <a:srgbClr val="002060"/>
                    </a:solidFill>
                  </a:rPr>
                  <a:t> =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massa</a:t>
                </a:r>
                <a:r>
                  <a:rPr lang="en-ID" sz="1800" dirty="0">
                    <a:solidFill>
                      <a:srgbClr val="002060"/>
                    </a:solidFill>
                  </a:rPr>
                  <a:t>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ID" sz="1800" dirty="0">
                    <a:solidFill>
                      <a:srgbClr val="002060"/>
                    </a:solidFill>
                  </a:rPr>
                  <a:t> (kg)</a:t>
                </a:r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ID" sz="1800" dirty="0">
                    <a:solidFill>
                      <a:srgbClr val="002060"/>
                    </a:solidFill>
                  </a:rPr>
                  <a:t> = kecepatan linear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ID" sz="1800" dirty="0">
                    <a:solidFill>
                      <a:srgbClr val="002060"/>
                    </a:solidFill>
                  </a:rPr>
                  <a:t> (m/s) </a:t>
                </a:r>
                <a:endParaRPr lang="en-US" sz="1800" b="1" i="1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𝑬𝑲</m:t>
                        </m:r>
                      </m:e>
                      <m:sub>
                        <m:r>
                          <a:rPr lang="en-US" sz="18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𝐫𝐨𝐭𝐚𝐬𝐢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sz="1800" dirty="0">
                    <a:solidFill>
                      <a:srgbClr val="002060"/>
                    </a:solidFill>
                  </a:rPr>
                  <a:t>= energi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kinetik</a:t>
                </a:r>
                <a:r>
                  <a:rPr lang="en-ID" sz="1800" dirty="0">
                    <a:solidFill>
                      <a:srgbClr val="002060"/>
                    </a:solidFill>
                  </a:rPr>
                  <a:t>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rotasi</a:t>
                </a:r>
                <a:r>
                  <a:rPr lang="en-ID" sz="1800" dirty="0">
                    <a:solidFill>
                      <a:srgbClr val="002060"/>
                    </a:solidFill>
                  </a:rPr>
                  <a:t> (J)</a:t>
                </a:r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ID" sz="1800" dirty="0">
                    <a:solidFill>
                      <a:srgbClr val="002060"/>
                    </a:solidFill>
                  </a:rPr>
                  <a:t> =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momen</a:t>
                </a:r>
                <a:r>
                  <a:rPr lang="en-ID" sz="1800" dirty="0">
                    <a:solidFill>
                      <a:srgbClr val="002060"/>
                    </a:solidFill>
                  </a:rPr>
                  <a:t>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inersia</a:t>
                </a:r>
                <a:r>
                  <a:rPr lang="en-ID" sz="1800" dirty="0">
                    <a:solidFill>
                      <a:srgbClr val="002060"/>
                    </a:solidFill>
                  </a:rPr>
                  <a:t>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ID" sz="1800" dirty="0">
                    <a:solidFill>
                      <a:srgbClr val="002060"/>
                    </a:solidFill>
                  </a:rPr>
                  <a:t> (kg∙m</a:t>
                </a:r>
                <a:r>
                  <a:rPr lang="en-ID" sz="1800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ID" sz="1800" dirty="0">
                    <a:solidFill>
                      <a:srgbClr val="002060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ID" sz="1800" dirty="0">
                    <a:solidFill>
                      <a:srgbClr val="002060"/>
                    </a:solidFill>
                  </a:rPr>
                  <a:t> =kecepatan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sudut</a:t>
                </a:r>
                <a:r>
                  <a:rPr lang="en-ID" sz="1800" dirty="0">
                    <a:solidFill>
                      <a:srgbClr val="002060"/>
                    </a:solidFill>
                  </a:rPr>
                  <a:t>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ID" sz="1800" dirty="0">
                    <a:solidFill>
                      <a:srgbClr val="002060"/>
                    </a:solidFill>
                  </a:rPr>
                  <a:t> (rad/s)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0666C58-18B3-4716-94D8-0EEDAA684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703" y="2243996"/>
                <a:ext cx="4903726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1119" t="-1319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Google Shape;1492;p35">
                <a:extLst>
                  <a:ext uri="{FF2B5EF4-FFF2-40B4-BE49-F238E27FC236}">
                    <a16:creationId xmlns:a16="http://schemas.microsoft.com/office/drawing/2014/main" id="{E6780DEB-5ADB-4FFB-A315-85E04808F788}"/>
                  </a:ext>
                </a:extLst>
              </p:cNvPr>
              <p:cNvSpPr/>
              <p:nvPr/>
            </p:nvSpPr>
            <p:spPr>
              <a:xfrm>
                <a:off x="5149466" y="1718749"/>
                <a:ext cx="2748197" cy="572174"/>
              </a:xfrm>
              <a:prstGeom prst="rect">
                <a:avLst/>
              </a:prstGeom>
              <a:noFill/>
              <a:ln w="28575">
                <a:solidFill>
                  <a:srgbClr val="30526A"/>
                </a:solidFill>
                <a:prstDash val="dash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𝑬𝑲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i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Google Shape;1492;p35">
                <a:extLst>
                  <a:ext uri="{FF2B5EF4-FFF2-40B4-BE49-F238E27FC236}">
                    <a16:creationId xmlns:a16="http://schemas.microsoft.com/office/drawing/2014/main" id="{E6780DEB-5ADB-4FFB-A315-85E04808F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466" y="1718749"/>
                <a:ext cx="2748197" cy="5721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30526A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>
            <a:off x="3819525" y="757656"/>
            <a:ext cx="0" cy="3794664"/>
          </a:xfrm>
          <a:prstGeom prst="line">
            <a:avLst/>
          </a:prstGeom>
          <a:ln w="19050">
            <a:solidFill>
              <a:srgbClr val="2E75B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32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/>
      <p:bldP spid="42" grpId="0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4" t="20926" r="8230" b="46852"/>
          <a:stretch/>
        </p:blipFill>
        <p:spPr>
          <a:xfrm>
            <a:off x="675769" y="531615"/>
            <a:ext cx="7792461" cy="37672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29705" y="-36065"/>
            <a:ext cx="8369496" cy="793721"/>
            <a:chOff x="329705" y="-36065"/>
            <a:chExt cx="8369496" cy="793721"/>
          </a:xfrm>
        </p:grpSpPr>
        <p:sp>
          <p:nvSpPr>
            <p:cNvPr id="3" name="テキスト プレースホルダー 6">
              <a:extLst>
                <a:ext uri="{FF2B5EF4-FFF2-40B4-BE49-F238E27FC236}">
                  <a16:creationId xmlns:a16="http://schemas.microsoft.com/office/drawing/2014/main" id="{47502705-4497-41E2-9B48-ADB03CD55088}"/>
                </a:ext>
              </a:extLst>
            </p:cNvPr>
            <p:cNvSpPr txBox="1">
              <a:spLocks/>
            </p:cNvSpPr>
            <p:nvPr/>
          </p:nvSpPr>
          <p:spPr>
            <a:xfrm>
              <a:off x="1015505" y="-36065"/>
              <a:ext cx="7683696" cy="567680"/>
            </a:xfrm>
            <a:prstGeom prst="rect">
              <a:avLst/>
            </a:prstGeom>
          </p:spPr>
          <p:txBody>
            <a:bodyPr vert="horz" lIns="163275" tIns="81638" rIns="163275" bIns="81638" rtlCol="0" anchor="t">
              <a:noAutofit/>
            </a:bodyPr>
            <a:lstStyle>
              <a:lvl1pPr marL="0" indent="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kumimoji="1" sz="3200" i="0" kern="1200" baseline="0">
                  <a:solidFill>
                    <a:schemeClr val="accent1"/>
                  </a:solidFill>
                  <a:latin typeface="Route 159 SemiBold" pitchFamily="50" charset="0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TITIK BERAT DAN TITIK MASSA</a:t>
              </a:r>
            </a:p>
          </p:txBody>
        </p:sp>
        <p:sp>
          <p:nvSpPr>
            <p:cNvPr id="4" name="テキスト プレースホルダー 5">
              <a:extLst>
                <a:ext uri="{FF2B5EF4-FFF2-40B4-BE49-F238E27FC236}">
                  <a16:creationId xmlns:a16="http://schemas.microsoft.com/office/drawing/2014/main" id="{7F66597D-7C1A-405B-A621-9250A8C08138}"/>
                </a:ext>
              </a:extLst>
            </p:cNvPr>
            <p:cNvSpPr txBox="1">
              <a:spLocks/>
            </p:cNvSpPr>
            <p:nvPr/>
          </p:nvSpPr>
          <p:spPr>
            <a:xfrm>
              <a:off x="329705" y="117393"/>
              <a:ext cx="699120" cy="4660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lIns="163275" tIns="81638" rIns="163275" bIns="81638" rtlCol="0">
              <a:noAutofit/>
            </a:bodyPr>
            <a:lstStyle>
              <a:lvl1pPr marL="0" indent="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kumimoji="1" sz="2400" kern="1200" baseline="0">
                  <a:solidFill>
                    <a:schemeClr val="tx2"/>
                  </a:solidFill>
                  <a:latin typeface="Route 159 UltraLight" pitchFamily="50" charset="0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32713">
                <a:defRPr/>
              </a:pPr>
              <a:endParaRPr lang="ja-JP" altLang="en-US" sz="2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直角三角形 10">
              <a:extLst>
                <a:ext uri="{FF2B5EF4-FFF2-40B4-BE49-F238E27FC236}">
                  <a16:creationId xmlns:a16="http://schemas.microsoft.com/office/drawing/2014/main" id="{1B542BBE-F4EA-46B9-A049-A70F7B06CCCF}"/>
                </a:ext>
              </a:extLst>
            </p:cNvPr>
            <p:cNvSpPr/>
            <p:nvPr/>
          </p:nvSpPr>
          <p:spPr>
            <a:xfrm rot="5400000">
              <a:off x="795528" y="524359"/>
              <a:ext cx="186433" cy="28016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endParaRPr kumimoji="1" lang="ja-JP" altLang="en-US" kern="0" dirty="0">
                <a:solidFill>
                  <a:sysClr val="window" lastClr="FFFFFF"/>
                </a:solidFill>
                <a:latin typeface="Open Sans"/>
              </a:endParaRPr>
            </a:p>
          </p:txBody>
        </p:sp>
        <p:sp>
          <p:nvSpPr>
            <p:cNvPr id="6" name="正方形/長方形 15">
              <a:extLst>
                <a:ext uri="{FF2B5EF4-FFF2-40B4-BE49-F238E27FC236}">
                  <a16:creationId xmlns:a16="http://schemas.microsoft.com/office/drawing/2014/main" id="{57DC62A0-338C-462D-955E-1DD70283263E}"/>
                </a:ext>
              </a:extLst>
            </p:cNvPr>
            <p:cNvSpPr/>
            <p:nvPr/>
          </p:nvSpPr>
          <p:spPr>
            <a:xfrm>
              <a:off x="1144941" y="532823"/>
              <a:ext cx="5220000" cy="506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endParaRPr kumimoji="1" lang="ja-JP" altLang="en-US" kern="0" dirty="0">
                <a:solidFill>
                  <a:sysClr val="window" lastClr="FFFFFF"/>
                </a:solidFill>
                <a:latin typeface="Open San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12A415-2C76-476C-9864-670DA094215C}"/>
                </a:ext>
              </a:extLst>
            </p:cNvPr>
            <p:cNvSpPr txBox="1"/>
            <p:nvPr/>
          </p:nvSpPr>
          <p:spPr>
            <a:xfrm>
              <a:off x="477928" y="85801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D</a:t>
              </a:r>
            </a:p>
          </p:txBody>
        </p:sp>
      </p:grpSp>
      <p:sp>
        <p:nvSpPr>
          <p:cNvPr id="25" name="Google Shape;1492;p35">
            <a:extLst>
              <a:ext uri="{FF2B5EF4-FFF2-40B4-BE49-F238E27FC236}">
                <a16:creationId xmlns:a16="http://schemas.microsoft.com/office/drawing/2014/main" id="{C9057668-2DFA-4169-B0AE-2CB592D578FB}"/>
              </a:ext>
            </a:extLst>
          </p:cNvPr>
          <p:cNvSpPr/>
          <p:nvPr/>
        </p:nvSpPr>
        <p:spPr>
          <a:xfrm>
            <a:off x="3403904" y="823052"/>
            <a:ext cx="2336192" cy="446363"/>
          </a:xfrm>
          <a:prstGeom prst="rect">
            <a:avLst/>
          </a:prstGeom>
          <a:solidFill>
            <a:srgbClr val="F8BE6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rgbClr val="002060"/>
                </a:solidFill>
                <a:ea typeface="Cambria Math" panose="02040503050406030204" pitchFamily="18" charset="0"/>
              </a:rPr>
              <a:t>Titik</a:t>
            </a:r>
            <a:r>
              <a:rPr lang="en-US" sz="2400" b="1" dirty="0">
                <a:solidFill>
                  <a:srgbClr val="002060"/>
                </a:solidFill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a typeface="Cambria Math" panose="02040503050406030204" pitchFamily="18" charset="0"/>
              </a:rPr>
              <a:t>Berat</a:t>
            </a:r>
            <a:endParaRPr lang="en-US" sz="2400" b="1" dirty="0">
              <a:solidFill>
                <a:srgbClr val="002060"/>
              </a:solidFill>
              <a:ea typeface="Cambria Math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5CD0A8-5D54-42F3-916E-1F6AB7378FF6}"/>
              </a:ext>
            </a:extLst>
          </p:cNvPr>
          <p:cNvSpPr txBox="1"/>
          <p:nvPr/>
        </p:nvSpPr>
        <p:spPr>
          <a:xfrm>
            <a:off x="999854" y="1476911"/>
            <a:ext cx="7144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Benda </a:t>
            </a:r>
            <a:r>
              <a:rPr lang="en-US" sz="1800" dirty="0" err="1">
                <a:solidFill>
                  <a:schemeClr val="bg1"/>
                </a:solidFill>
              </a:rPr>
              <a:t>padat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merupakan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kumpulan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dari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titik-titik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materi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Setiap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titik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tersebut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mendapat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gaya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berat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karena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pengaruh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gravitasi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Bumi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Resultan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dari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gaya-gaya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berat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tersebut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disebut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dengan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berat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benda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Sedangkan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titik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tangkap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gaya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berat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disebut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dengan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titik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berat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Suatu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benda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dirty="0" err="1">
                <a:solidFill>
                  <a:schemeClr val="bg1"/>
                </a:solidFill>
              </a:rPr>
              <a:t>homogen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memiliki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letak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titik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berat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pada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garis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simetri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benda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Letak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titik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berat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benda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padat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tidak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tergantung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kedudukannya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en-ID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4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2704"/>
            <a:ext cx="9143244" cy="512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0666C58-18B3-4716-94D8-0EEDAA684C0E}"/>
                  </a:ext>
                </a:extLst>
              </p:cNvPr>
              <p:cNvSpPr txBox="1"/>
              <p:nvPr/>
            </p:nvSpPr>
            <p:spPr>
              <a:xfrm>
                <a:off x="4981240" y="798456"/>
                <a:ext cx="3775500" cy="2970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err="1">
                    <a:solidFill>
                      <a:srgbClr val="002060"/>
                    </a:solidFill>
                  </a:rPr>
                  <a:t>dengan</a:t>
                </a:r>
                <a:endParaRPr lang="en-US" sz="17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7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>
                    <a:solidFill>
                      <a:srgbClr val="002060"/>
                    </a:solidFill>
                  </a:rPr>
                  <a:t>= koordinat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700" dirty="0">
                    <a:solidFill>
                      <a:srgbClr val="002060"/>
                    </a:solidFill>
                  </a:rPr>
                  <a:t> x</a:t>
                </a:r>
              </a:p>
              <a:p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17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>
                    <a:solidFill>
                      <a:srgbClr val="002060"/>
                    </a:solidFill>
                  </a:rPr>
                  <a:t>= koordinat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700" dirty="0">
                    <a:solidFill>
                      <a:srgbClr val="002060"/>
                    </a:solidFill>
                  </a:rPr>
                  <a:t> y</a:t>
                </a:r>
              </a:p>
              <a:p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17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>
                    <a:solidFill>
                      <a:srgbClr val="002060"/>
                    </a:solidFill>
                  </a:rPr>
                  <a:t>= koordinat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700" dirty="0">
                    <a:solidFill>
                      <a:srgbClr val="002060"/>
                    </a:solidFill>
                  </a:rPr>
                  <a:t> z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sz="1700" dirty="0">
                    <a:solidFill>
                      <a:srgbClr val="002060"/>
                    </a:solidFill>
                  </a:rPr>
                  <a:t>= panjang </a:t>
                </a:r>
                <a:r>
                  <a:rPr lang="en-ID" sz="17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ID" sz="1700" dirty="0">
                    <a:solidFill>
                      <a:srgbClr val="002060"/>
                    </a:solidFill>
                  </a:rPr>
                  <a:t> </a:t>
                </a:r>
                <a:r>
                  <a:rPr lang="en-ID" sz="1700" dirty="0" err="1">
                    <a:solidFill>
                      <a:srgbClr val="002060"/>
                    </a:solidFill>
                  </a:rPr>
                  <a:t>ke-i</a:t>
                </a:r>
                <a:endParaRPr lang="en-ID" sz="17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7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>
                    <a:solidFill>
                      <a:srgbClr val="002060"/>
                    </a:solidFill>
                  </a:rPr>
                  <a:t>= koordinat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700" dirty="0">
                    <a:solidFill>
                      <a:srgbClr val="002060"/>
                    </a:solidFill>
                  </a:rPr>
                  <a:t> x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ke-i</a:t>
                </a:r>
                <a:endParaRPr lang="en-US" sz="17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7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>
                    <a:solidFill>
                      <a:srgbClr val="002060"/>
                    </a:solidFill>
                  </a:rPr>
                  <a:t>= koordinat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700" dirty="0">
                    <a:solidFill>
                      <a:srgbClr val="002060"/>
                    </a:solidFill>
                  </a:rPr>
                  <a:t> y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ke-i</a:t>
                </a:r>
                <a:endParaRPr lang="en-US" sz="17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7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>
                    <a:solidFill>
                      <a:srgbClr val="002060"/>
                    </a:solidFill>
                  </a:rPr>
                  <a:t>= koordinat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700" dirty="0">
                    <a:solidFill>
                      <a:srgbClr val="002060"/>
                    </a:solidFill>
                  </a:rPr>
                  <a:t> z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ke-i</a:t>
                </a:r>
                <a:endParaRPr lang="en-US" sz="17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0666C58-18B3-4716-94D8-0EEDAA684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240" y="798456"/>
                <a:ext cx="3775500" cy="2970044"/>
              </a:xfrm>
              <a:prstGeom prst="rect">
                <a:avLst/>
              </a:prstGeom>
              <a:blipFill rotWithShape="1">
                <a:blip r:embed="rId3"/>
                <a:stretch>
                  <a:fillRect l="-969" t="-616" b="-1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29705" y="1592968"/>
                <a:ext cx="4051794" cy="690510"/>
              </a:xfrm>
              <a:prstGeom prst="rect">
                <a:avLst/>
              </a:prstGeom>
              <a:ln w="28575">
                <a:solidFill>
                  <a:srgbClr val="E1525F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i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05" y="1592968"/>
                <a:ext cx="4051794" cy="6905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E1525F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oogle Shape;1492;p35">
            <a:extLst>
              <a:ext uri="{FF2B5EF4-FFF2-40B4-BE49-F238E27FC236}">
                <a16:creationId xmlns:a16="http://schemas.microsoft.com/office/drawing/2014/main" id="{C9057668-2DFA-4169-B0AE-2CB592D578FB}"/>
              </a:ext>
            </a:extLst>
          </p:cNvPr>
          <p:cNvSpPr/>
          <p:nvPr/>
        </p:nvSpPr>
        <p:spPr>
          <a:xfrm>
            <a:off x="837704" y="443369"/>
            <a:ext cx="3035795" cy="774338"/>
          </a:xfrm>
          <a:prstGeom prst="rect">
            <a:avLst/>
          </a:prstGeom>
          <a:solidFill>
            <a:srgbClr val="F8BE6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rgbClr val="002060"/>
                </a:solidFill>
                <a:ea typeface="Cambria Math" panose="02040503050406030204" pitchFamily="18" charset="0"/>
              </a:rPr>
              <a:t>Titik</a:t>
            </a:r>
            <a:r>
              <a:rPr lang="en-US" sz="2400" b="1" dirty="0">
                <a:solidFill>
                  <a:srgbClr val="002060"/>
                </a:solidFill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a typeface="Cambria Math" panose="02040503050406030204" pitchFamily="18" charset="0"/>
              </a:rPr>
              <a:t>Berat</a:t>
            </a:r>
            <a:r>
              <a:rPr lang="en-US" sz="2400" b="1" dirty="0">
                <a:solidFill>
                  <a:srgbClr val="002060"/>
                </a:solidFill>
                <a:ea typeface="Cambria Math" panose="02040503050406030204" pitchFamily="18" charset="0"/>
              </a:rPr>
              <a:t> Benda</a:t>
            </a:r>
          </a:p>
          <a:p>
            <a:pPr lvl="0" algn="ctr"/>
            <a:r>
              <a:rPr lang="en-US" sz="2400" b="1" dirty="0" err="1">
                <a:solidFill>
                  <a:srgbClr val="002060"/>
                </a:solidFill>
                <a:ea typeface="Cambria Math" panose="02040503050406030204" pitchFamily="18" charset="0"/>
              </a:rPr>
              <a:t>Berbentuk</a:t>
            </a:r>
            <a:r>
              <a:rPr lang="en-US" sz="2400" b="1" dirty="0">
                <a:solidFill>
                  <a:srgbClr val="002060"/>
                </a:solidFill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a typeface="Cambria Math" panose="02040503050406030204" pitchFamily="18" charset="0"/>
              </a:rPr>
              <a:t>Garis</a:t>
            </a:r>
            <a:endParaRPr lang="en-US" sz="2400" b="1" dirty="0">
              <a:solidFill>
                <a:srgbClr val="002060"/>
              </a:solidFill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29705" y="2586568"/>
                <a:ext cx="4051794" cy="690510"/>
              </a:xfrm>
              <a:prstGeom prst="rect">
                <a:avLst/>
              </a:prstGeom>
              <a:ln w="28575">
                <a:solidFill>
                  <a:srgbClr val="E1525F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i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05" y="2586568"/>
                <a:ext cx="4051794" cy="6905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E1525F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29705" y="3674501"/>
                <a:ext cx="4051794" cy="690510"/>
              </a:xfrm>
              <a:prstGeom prst="rect">
                <a:avLst/>
              </a:prstGeom>
              <a:ln w="28575">
                <a:solidFill>
                  <a:srgbClr val="E1525F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i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05" y="3674501"/>
                <a:ext cx="4051794" cy="6905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E1525F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4695825" y="798456"/>
            <a:ext cx="0" cy="3780000"/>
          </a:xfrm>
          <a:prstGeom prst="line">
            <a:avLst/>
          </a:prstGeom>
          <a:ln w="19050">
            <a:solidFill>
              <a:srgbClr val="2E75B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357BE761-7200-4323-A01C-C156A18CEECC}"/>
              </a:ext>
            </a:extLst>
          </p:cNvPr>
          <p:cNvSpPr>
            <a:spLocks noGrp="1"/>
          </p:cNvSpPr>
          <p:nvPr/>
        </p:nvSpPr>
        <p:spPr bwMode="auto">
          <a:xfrm>
            <a:off x="4981239" y="3768500"/>
            <a:ext cx="3717962" cy="719291"/>
          </a:xfrm>
          <a:prstGeom prst="homePlate">
            <a:avLst/>
          </a:prstGeom>
          <a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halkSketch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2700">
            <a:solidFill>
              <a:srgbClr val="F37F78"/>
            </a:solidFill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Daftar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titik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berat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benda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dapat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dilihat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pada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table 6.3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buku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Fisika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SMA/MA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Kelas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XI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halaman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242-243.</a:t>
            </a:r>
          </a:p>
        </p:txBody>
      </p:sp>
    </p:spTree>
    <p:extLst>
      <p:ext uri="{BB962C8B-B14F-4D97-AF65-F5344CB8AC3E}">
        <p14:creationId xmlns:p14="http://schemas.microsoft.com/office/powerpoint/2010/main" val="35660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 animBg="1"/>
      <p:bldP spid="22" grpId="0" animBg="1"/>
      <p:bldP spid="25" grpId="0" animBg="1"/>
      <p:bldP spid="26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2704"/>
            <a:ext cx="9143244" cy="512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0666C58-18B3-4716-94D8-0EEDAA684C0E}"/>
                  </a:ext>
                </a:extLst>
              </p:cNvPr>
              <p:cNvSpPr txBox="1"/>
              <p:nvPr/>
            </p:nvSpPr>
            <p:spPr>
              <a:xfrm>
                <a:off x="4981240" y="798456"/>
                <a:ext cx="3775500" cy="2970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err="1">
                    <a:solidFill>
                      <a:srgbClr val="002060"/>
                    </a:solidFill>
                  </a:rPr>
                  <a:t>dengan</a:t>
                </a:r>
                <a:endParaRPr lang="en-US" sz="17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7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>
                    <a:solidFill>
                      <a:srgbClr val="002060"/>
                    </a:solidFill>
                  </a:rPr>
                  <a:t>= koordinat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700" dirty="0">
                    <a:solidFill>
                      <a:srgbClr val="002060"/>
                    </a:solidFill>
                  </a:rPr>
                  <a:t> x</a:t>
                </a:r>
              </a:p>
              <a:p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17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>
                    <a:solidFill>
                      <a:srgbClr val="002060"/>
                    </a:solidFill>
                  </a:rPr>
                  <a:t>= koordinat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700" dirty="0">
                    <a:solidFill>
                      <a:srgbClr val="002060"/>
                    </a:solidFill>
                  </a:rPr>
                  <a:t> y</a:t>
                </a:r>
              </a:p>
              <a:p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17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>
                    <a:solidFill>
                      <a:srgbClr val="002060"/>
                    </a:solidFill>
                  </a:rPr>
                  <a:t>= koordinat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700" dirty="0">
                    <a:solidFill>
                      <a:srgbClr val="002060"/>
                    </a:solidFill>
                  </a:rPr>
                  <a:t> z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sz="1700" dirty="0">
                    <a:solidFill>
                      <a:srgbClr val="002060"/>
                    </a:solidFill>
                  </a:rPr>
                  <a:t>= luas </a:t>
                </a:r>
                <a:r>
                  <a:rPr lang="en-ID" sz="17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ID" sz="1700" dirty="0">
                    <a:solidFill>
                      <a:srgbClr val="002060"/>
                    </a:solidFill>
                  </a:rPr>
                  <a:t> </a:t>
                </a:r>
                <a:r>
                  <a:rPr lang="en-ID" sz="1700" dirty="0" err="1">
                    <a:solidFill>
                      <a:srgbClr val="002060"/>
                    </a:solidFill>
                  </a:rPr>
                  <a:t>ke-i</a:t>
                </a:r>
                <a:endParaRPr lang="en-ID" sz="17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7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>
                    <a:solidFill>
                      <a:srgbClr val="002060"/>
                    </a:solidFill>
                  </a:rPr>
                  <a:t>= koordinat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700" dirty="0">
                    <a:solidFill>
                      <a:srgbClr val="002060"/>
                    </a:solidFill>
                  </a:rPr>
                  <a:t> x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ke-i</a:t>
                </a:r>
                <a:endParaRPr lang="en-US" sz="17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7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>
                    <a:solidFill>
                      <a:srgbClr val="002060"/>
                    </a:solidFill>
                  </a:rPr>
                  <a:t>= koordinat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700" dirty="0">
                    <a:solidFill>
                      <a:srgbClr val="002060"/>
                    </a:solidFill>
                  </a:rPr>
                  <a:t> y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ke-i</a:t>
                </a:r>
                <a:endParaRPr lang="en-US" sz="17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7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>
                    <a:solidFill>
                      <a:srgbClr val="002060"/>
                    </a:solidFill>
                  </a:rPr>
                  <a:t>= koordinat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700" dirty="0">
                    <a:solidFill>
                      <a:srgbClr val="002060"/>
                    </a:solidFill>
                  </a:rPr>
                  <a:t> z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ke-i</a:t>
                </a:r>
                <a:endParaRPr lang="en-US" sz="17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0666C58-18B3-4716-94D8-0EEDAA684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240" y="798456"/>
                <a:ext cx="3775500" cy="2970044"/>
              </a:xfrm>
              <a:prstGeom prst="rect">
                <a:avLst/>
              </a:prstGeom>
              <a:blipFill rotWithShape="1">
                <a:blip r:embed="rId3"/>
                <a:stretch>
                  <a:fillRect l="-969" t="-616" b="-1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29705" y="1676765"/>
                <a:ext cx="4051794" cy="691343"/>
              </a:xfrm>
              <a:prstGeom prst="rect">
                <a:avLst/>
              </a:prstGeom>
              <a:ln w="28575">
                <a:solidFill>
                  <a:srgbClr val="E1525F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i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05" y="1676765"/>
                <a:ext cx="4051794" cy="6913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E1525F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oogle Shape;1492;p35">
            <a:extLst>
              <a:ext uri="{FF2B5EF4-FFF2-40B4-BE49-F238E27FC236}">
                <a16:creationId xmlns:a16="http://schemas.microsoft.com/office/drawing/2014/main" id="{C9057668-2DFA-4169-B0AE-2CB592D578FB}"/>
              </a:ext>
            </a:extLst>
          </p:cNvPr>
          <p:cNvSpPr/>
          <p:nvPr/>
        </p:nvSpPr>
        <p:spPr>
          <a:xfrm>
            <a:off x="837704" y="604907"/>
            <a:ext cx="3035795" cy="774338"/>
          </a:xfrm>
          <a:prstGeom prst="rect">
            <a:avLst/>
          </a:prstGeom>
          <a:solidFill>
            <a:srgbClr val="F8BE6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rgbClr val="002060"/>
                </a:solidFill>
                <a:ea typeface="Cambria Math" panose="02040503050406030204" pitchFamily="18" charset="0"/>
              </a:rPr>
              <a:t>Titik</a:t>
            </a:r>
            <a:r>
              <a:rPr lang="en-US" sz="2400" b="1" dirty="0">
                <a:solidFill>
                  <a:srgbClr val="002060"/>
                </a:solidFill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a typeface="Cambria Math" panose="02040503050406030204" pitchFamily="18" charset="0"/>
              </a:rPr>
              <a:t>Berat</a:t>
            </a:r>
            <a:r>
              <a:rPr lang="en-US" sz="2400" b="1" dirty="0">
                <a:solidFill>
                  <a:srgbClr val="002060"/>
                </a:solidFill>
                <a:ea typeface="Cambria Math" panose="02040503050406030204" pitchFamily="18" charset="0"/>
              </a:rPr>
              <a:t> Benda</a:t>
            </a:r>
          </a:p>
          <a:p>
            <a:pPr lvl="0" algn="ctr"/>
            <a:r>
              <a:rPr lang="en-US" sz="2400" b="1" dirty="0" err="1">
                <a:solidFill>
                  <a:srgbClr val="002060"/>
                </a:solidFill>
                <a:ea typeface="Cambria Math" panose="02040503050406030204" pitchFamily="18" charset="0"/>
              </a:rPr>
              <a:t>Berbentuk</a:t>
            </a:r>
            <a:r>
              <a:rPr lang="en-US" sz="2400" b="1" dirty="0">
                <a:solidFill>
                  <a:srgbClr val="002060"/>
                </a:solidFill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a typeface="Cambria Math" panose="02040503050406030204" pitchFamily="18" charset="0"/>
              </a:rPr>
              <a:t>Bidang</a:t>
            </a:r>
            <a:endParaRPr lang="en-US" sz="2400" b="1" dirty="0">
              <a:solidFill>
                <a:srgbClr val="002060"/>
              </a:solidFill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43723" y="2676902"/>
                <a:ext cx="4051794" cy="691343"/>
              </a:xfrm>
              <a:prstGeom prst="rect">
                <a:avLst/>
              </a:prstGeom>
              <a:ln w="28575">
                <a:solidFill>
                  <a:srgbClr val="E1525F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i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23" y="2676902"/>
                <a:ext cx="4051794" cy="6913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E1525F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29705" y="3674501"/>
                <a:ext cx="4051794" cy="691343"/>
              </a:xfrm>
              <a:prstGeom prst="rect">
                <a:avLst/>
              </a:prstGeom>
              <a:ln w="28575">
                <a:solidFill>
                  <a:srgbClr val="E1525F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i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05" y="3674501"/>
                <a:ext cx="4051794" cy="6913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E1525F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4695825" y="798456"/>
            <a:ext cx="0" cy="3780000"/>
          </a:xfrm>
          <a:prstGeom prst="line">
            <a:avLst/>
          </a:prstGeom>
          <a:ln w="19050">
            <a:solidFill>
              <a:srgbClr val="2E75B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357BE761-7200-4323-A01C-C156A18CEECC}"/>
              </a:ext>
            </a:extLst>
          </p:cNvPr>
          <p:cNvSpPr>
            <a:spLocks noGrp="1"/>
          </p:cNvSpPr>
          <p:nvPr/>
        </p:nvSpPr>
        <p:spPr bwMode="auto">
          <a:xfrm>
            <a:off x="4981239" y="3768500"/>
            <a:ext cx="3717962" cy="719291"/>
          </a:xfrm>
          <a:prstGeom prst="homePlate">
            <a:avLst/>
          </a:prstGeom>
          <a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halkSketch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2700">
            <a:solidFill>
              <a:srgbClr val="F37F78"/>
            </a:solidFill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Daftar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titik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berat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benda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dapat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dilihat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pada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table 6.3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buku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Fisika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SMA/MA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Kelas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XI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halaman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242-243.</a:t>
            </a:r>
          </a:p>
        </p:txBody>
      </p:sp>
    </p:spTree>
    <p:extLst>
      <p:ext uri="{BB962C8B-B14F-4D97-AF65-F5344CB8AC3E}">
        <p14:creationId xmlns:p14="http://schemas.microsoft.com/office/powerpoint/2010/main" val="342245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 animBg="1"/>
      <p:bldP spid="22" grpId="0" animBg="1"/>
      <p:bldP spid="25" grpId="0" animBg="1"/>
      <p:bldP spid="26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2704"/>
            <a:ext cx="9143244" cy="512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0666C58-18B3-4716-94D8-0EEDAA684C0E}"/>
                  </a:ext>
                </a:extLst>
              </p:cNvPr>
              <p:cNvSpPr txBox="1"/>
              <p:nvPr/>
            </p:nvSpPr>
            <p:spPr>
              <a:xfrm>
                <a:off x="4981240" y="798456"/>
                <a:ext cx="3775500" cy="2970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err="1">
                    <a:solidFill>
                      <a:srgbClr val="002060"/>
                    </a:solidFill>
                  </a:rPr>
                  <a:t>dengan</a:t>
                </a:r>
                <a:endParaRPr lang="en-US" sz="17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7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>
                    <a:solidFill>
                      <a:srgbClr val="002060"/>
                    </a:solidFill>
                  </a:rPr>
                  <a:t>=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koordinat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700" dirty="0">
                    <a:solidFill>
                      <a:srgbClr val="002060"/>
                    </a:solidFill>
                  </a:rPr>
                  <a:t> x</a:t>
                </a:r>
              </a:p>
              <a:p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17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>
                    <a:solidFill>
                      <a:srgbClr val="002060"/>
                    </a:solidFill>
                  </a:rPr>
                  <a:t>= koordinat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700" dirty="0">
                    <a:solidFill>
                      <a:srgbClr val="002060"/>
                    </a:solidFill>
                  </a:rPr>
                  <a:t> y</a:t>
                </a:r>
              </a:p>
              <a:p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17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>
                    <a:solidFill>
                      <a:srgbClr val="002060"/>
                    </a:solidFill>
                  </a:rPr>
                  <a:t>= koordinat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700" dirty="0">
                    <a:solidFill>
                      <a:srgbClr val="002060"/>
                    </a:solidFill>
                  </a:rPr>
                  <a:t> z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sz="1700" dirty="0">
                    <a:solidFill>
                      <a:srgbClr val="002060"/>
                    </a:solidFill>
                  </a:rPr>
                  <a:t>= volume </a:t>
                </a:r>
                <a:r>
                  <a:rPr lang="en-ID" sz="17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ID" sz="1700" dirty="0">
                    <a:solidFill>
                      <a:srgbClr val="002060"/>
                    </a:solidFill>
                  </a:rPr>
                  <a:t> </a:t>
                </a:r>
                <a:r>
                  <a:rPr lang="en-ID" sz="1700" dirty="0" err="1">
                    <a:solidFill>
                      <a:srgbClr val="002060"/>
                    </a:solidFill>
                  </a:rPr>
                  <a:t>ke-i</a:t>
                </a:r>
                <a:endParaRPr lang="en-ID" sz="17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7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>
                    <a:solidFill>
                      <a:srgbClr val="002060"/>
                    </a:solidFill>
                  </a:rPr>
                  <a:t>= koordinat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700" dirty="0">
                    <a:solidFill>
                      <a:srgbClr val="002060"/>
                    </a:solidFill>
                  </a:rPr>
                  <a:t> x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ke-i</a:t>
                </a:r>
                <a:endParaRPr lang="en-US" sz="17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7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>
                    <a:solidFill>
                      <a:srgbClr val="002060"/>
                    </a:solidFill>
                  </a:rPr>
                  <a:t>= koordinat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700" dirty="0">
                    <a:solidFill>
                      <a:srgbClr val="002060"/>
                    </a:solidFill>
                  </a:rPr>
                  <a:t> y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ke-i</a:t>
                </a:r>
                <a:endParaRPr lang="en-US" sz="17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7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>
                    <a:solidFill>
                      <a:srgbClr val="002060"/>
                    </a:solidFill>
                  </a:rPr>
                  <a:t>= koordinat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700" dirty="0">
                    <a:solidFill>
                      <a:srgbClr val="002060"/>
                    </a:solidFill>
                  </a:rPr>
                  <a:t> z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US" sz="1700" dirty="0">
                    <a:solidFill>
                      <a:srgbClr val="002060"/>
                    </a:solidFill>
                  </a:rPr>
                  <a:t> </a:t>
                </a:r>
                <a:r>
                  <a:rPr lang="en-US" sz="1700" dirty="0" err="1">
                    <a:solidFill>
                      <a:srgbClr val="002060"/>
                    </a:solidFill>
                  </a:rPr>
                  <a:t>ke-i</a:t>
                </a:r>
                <a:endParaRPr lang="en-US" sz="17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0666C58-18B3-4716-94D8-0EEDAA684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240" y="798456"/>
                <a:ext cx="3775500" cy="2970044"/>
              </a:xfrm>
              <a:prstGeom prst="rect">
                <a:avLst/>
              </a:prstGeom>
              <a:blipFill rotWithShape="1">
                <a:blip r:embed="rId3"/>
                <a:stretch>
                  <a:fillRect l="-969" t="-616" b="-1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67474" y="1712391"/>
                <a:ext cx="4051794" cy="690510"/>
              </a:xfrm>
              <a:prstGeom prst="rect">
                <a:avLst/>
              </a:prstGeom>
              <a:ln w="28575">
                <a:solidFill>
                  <a:srgbClr val="E1525F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i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74" y="1712391"/>
                <a:ext cx="4051794" cy="6905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E1525F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oogle Shape;1492;p35">
            <a:extLst>
              <a:ext uri="{FF2B5EF4-FFF2-40B4-BE49-F238E27FC236}">
                <a16:creationId xmlns:a16="http://schemas.microsoft.com/office/drawing/2014/main" id="{C9057668-2DFA-4169-B0AE-2CB592D578FB}"/>
              </a:ext>
            </a:extLst>
          </p:cNvPr>
          <p:cNvSpPr/>
          <p:nvPr/>
        </p:nvSpPr>
        <p:spPr>
          <a:xfrm>
            <a:off x="837704" y="616782"/>
            <a:ext cx="3035795" cy="774338"/>
          </a:xfrm>
          <a:prstGeom prst="rect">
            <a:avLst/>
          </a:prstGeom>
          <a:solidFill>
            <a:srgbClr val="F8BE6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rgbClr val="002060"/>
                </a:solidFill>
                <a:ea typeface="Cambria Math" panose="02040503050406030204" pitchFamily="18" charset="0"/>
              </a:rPr>
              <a:t>Titik</a:t>
            </a:r>
            <a:r>
              <a:rPr lang="en-US" sz="2400" b="1" dirty="0">
                <a:solidFill>
                  <a:srgbClr val="002060"/>
                </a:solidFill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a typeface="Cambria Math" panose="02040503050406030204" pitchFamily="18" charset="0"/>
              </a:rPr>
              <a:t>Berat</a:t>
            </a:r>
            <a:r>
              <a:rPr lang="en-US" sz="2400" b="1" dirty="0">
                <a:solidFill>
                  <a:srgbClr val="002060"/>
                </a:solidFill>
                <a:ea typeface="Cambria Math" panose="02040503050406030204" pitchFamily="18" charset="0"/>
              </a:rPr>
              <a:t> Benda</a:t>
            </a:r>
          </a:p>
          <a:p>
            <a:pPr lvl="0" algn="ctr"/>
            <a:r>
              <a:rPr lang="en-US" sz="2400" b="1" dirty="0" err="1">
                <a:solidFill>
                  <a:srgbClr val="002060"/>
                </a:solidFill>
                <a:ea typeface="Cambria Math" panose="02040503050406030204" pitchFamily="18" charset="0"/>
              </a:rPr>
              <a:t>Berbentuk</a:t>
            </a:r>
            <a:r>
              <a:rPr lang="en-US" sz="2400" b="1" dirty="0">
                <a:solidFill>
                  <a:srgbClr val="002060"/>
                </a:solidFill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a typeface="Cambria Math" panose="02040503050406030204" pitchFamily="18" charset="0"/>
              </a:rPr>
              <a:t>Ruang</a:t>
            </a:r>
            <a:endParaRPr lang="en-US" sz="2400" b="1" dirty="0">
              <a:solidFill>
                <a:srgbClr val="002060"/>
              </a:solidFill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29704" y="2688456"/>
                <a:ext cx="4051794" cy="690510"/>
              </a:xfrm>
              <a:prstGeom prst="rect">
                <a:avLst/>
              </a:prstGeom>
              <a:ln w="28575">
                <a:solidFill>
                  <a:srgbClr val="E1525F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i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04" y="2688456"/>
                <a:ext cx="4051794" cy="6905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E1525F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29705" y="3674501"/>
                <a:ext cx="4051794" cy="690510"/>
              </a:xfrm>
              <a:prstGeom prst="rect">
                <a:avLst/>
              </a:prstGeom>
              <a:ln w="28575">
                <a:solidFill>
                  <a:srgbClr val="E1525F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i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05" y="3674501"/>
                <a:ext cx="4051794" cy="6905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E1525F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4695825" y="798456"/>
            <a:ext cx="0" cy="3780000"/>
          </a:xfrm>
          <a:prstGeom prst="line">
            <a:avLst/>
          </a:prstGeom>
          <a:ln w="19050">
            <a:solidFill>
              <a:srgbClr val="2E75B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357BE761-7200-4323-A01C-C156A18CEECC}"/>
              </a:ext>
            </a:extLst>
          </p:cNvPr>
          <p:cNvSpPr>
            <a:spLocks noGrp="1"/>
          </p:cNvSpPr>
          <p:nvPr/>
        </p:nvSpPr>
        <p:spPr bwMode="auto">
          <a:xfrm>
            <a:off x="4981239" y="3768500"/>
            <a:ext cx="3717962" cy="719291"/>
          </a:xfrm>
          <a:prstGeom prst="homePlate">
            <a:avLst/>
          </a:prstGeom>
          <a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halkSketch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2700">
            <a:solidFill>
              <a:srgbClr val="F37F78"/>
            </a:solidFill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Daftar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titik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berat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benda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dapat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dilihat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pada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table 6.3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buku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Fisika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SMA/MA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Kelas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XI </a:t>
            </a:r>
            <a:r>
              <a:rPr lang="en-US" altLang="en-US" sz="1350" i="1" dirty="0" err="1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halaman</a:t>
            </a:r>
            <a:r>
              <a:rPr lang="en-US" altLang="en-US" sz="1350" i="1" dirty="0">
                <a:solidFill>
                  <a:srgbClr val="002060"/>
                </a:solidFill>
                <a:latin typeface="+mn-lt"/>
                <a:cs typeface="Arabic Typesetting" pitchFamily="66" charset="-78"/>
              </a:rPr>
              <a:t> 242-243.</a:t>
            </a:r>
          </a:p>
        </p:txBody>
      </p:sp>
    </p:spTree>
    <p:extLst>
      <p:ext uri="{BB962C8B-B14F-4D97-AF65-F5344CB8AC3E}">
        <p14:creationId xmlns:p14="http://schemas.microsoft.com/office/powerpoint/2010/main" val="14223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 animBg="1"/>
      <p:bldP spid="22" grpId="0" animBg="1"/>
      <p:bldP spid="25" grpId="0" animBg="1"/>
      <p:bldP spid="26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4" t="20926" r="8230" b="46852"/>
          <a:stretch/>
        </p:blipFill>
        <p:spPr>
          <a:xfrm>
            <a:off x="142875" y="437527"/>
            <a:ext cx="8858250" cy="1427251"/>
          </a:xfrm>
          <a:prstGeom prst="rect">
            <a:avLst/>
          </a:prstGeom>
        </p:spPr>
      </p:pic>
      <p:sp>
        <p:nvSpPr>
          <p:cNvPr id="25" name="Google Shape;1492;p35">
            <a:extLst>
              <a:ext uri="{FF2B5EF4-FFF2-40B4-BE49-F238E27FC236}">
                <a16:creationId xmlns:a16="http://schemas.microsoft.com/office/drawing/2014/main" id="{C9057668-2DFA-4169-B0AE-2CB592D578FB}"/>
              </a:ext>
            </a:extLst>
          </p:cNvPr>
          <p:cNvSpPr/>
          <p:nvPr/>
        </p:nvSpPr>
        <p:spPr>
          <a:xfrm>
            <a:off x="3261028" y="466604"/>
            <a:ext cx="2336192" cy="446363"/>
          </a:xfrm>
          <a:prstGeom prst="rect">
            <a:avLst/>
          </a:prstGeom>
          <a:solidFill>
            <a:srgbClr val="F8BE6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rgbClr val="002060"/>
                </a:solidFill>
                <a:ea typeface="Cambria Math" panose="02040503050406030204" pitchFamily="18" charset="0"/>
              </a:rPr>
              <a:t>Titik</a:t>
            </a:r>
            <a:r>
              <a:rPr lang="en-US" sz="2400" b="1" dirty="0">
                <a:solidFill>
                  <a:srgbClr val="002060"/>
                </a:solidFill>
                <a:ea typeface="Cambria Math" panose="02040503050406030204" pitchFamily="18" charset="0"/>
              </a:rPr>
              <a:t> Massa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5CD0A8-5D54-42F3-916E-1F6AB7378FF6}"/>
              </a:ext>
            </a:extLst>
          </p:cNvPr>
          <p:cNvSpPr txBox="1"/>
          <p:nvPr/>
        </p:nvSpPr>
        <p:spPr>
          <a:xfrm>
            <a:off x="453857" y="983786"/>
            <a:ext cx="795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chemeClr val="bg1"/>
                </a:solidFill>
              </a:rPr>
              <a:t>Titik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massa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adalah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titik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tempat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berkumpulnya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massa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titik-titik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materi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suatu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benda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ID" sz="1800" dirty="0" err="1">
                <a:solidFill>
                  <a:schemeClr val="bg1"/>
                </a:solidFill>
              </a:rPr>
              <a:t>Titik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massa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suatu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benda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tidak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terpengaruh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oleh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medan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gravitasi</a:t>
            </a:r>
            <a:r>
              <a:rPr lang="en-ID" sz="1800" dirty="0">
                <a:solidFill>
                  <a:schemeClr val="bg1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77331" y="1998322"/>
                <a:ext cx="4051794" cy="657296"/>
              </a:xfrm>
              <a:prstGeom prst="rect">
                <a:avLst/>
              </a:prstGeom>
              <a:ln w="28575">
                <a:solidFill>
                  <a:srgbClr val="E1525F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7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en-US" sz="17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7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b>
                                  <m:r>
                                    <a:rPr lang="en-US" sz="17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700" b="1" i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31" y="1998322"/>
                <a:ext cx="4051794" cy="6572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E1525F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77331" y="2917764"/>
                <a:ext cx="4051794" cy="657296"/>
              </a:xfrm>
              <a:prstGeom prst="rect">
                <a:avLst/>
              </a:prstGeom>
              <a:ln w="28575">
                <a:solidFill>
                  <a:srgbClr val="E1525F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7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en-US" sz="17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7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b>
                                  <m:r>
                                    <a:rPr lang="en-US" sz="17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700" b="1" i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31" y="2917764"/>
                <a:ext cx="4051794" cy="6572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E1525F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92756" y="3855878"/>
                <a:ext cx="4051794" cy="657296"/>
              </a:xfrm>
              <a:prstGeom prst="rect">
                <a:avLst/>
              </a:prstGeom>
              <a:ln w="28575">
                <a:solidFill>
                  <a:srgbClr val="E1525F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7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en-US" sz="17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7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b>
                                  <m:r>
                                    <a:rPr lang="en-US" sz="17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7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700" b="1" i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56" y="3855878"/>
                <a:ext cx="4051794" cy="6572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E1525F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666C58-18B3-4716-94D8-0EEDAA684C0E}"/>
                  </a:ext>
                </a:extLst>
              </p:cNvPr>
              <p:cNvSpPr txBox="1"/>
              <p:nvPr/>
            </p:nvSpPr>
            <p:spPr>
              <a:xfrm>
                <a:off x="4571999" y="2326970"/>
                <a:ext cx="4412377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>
                    <a:solidFill>
                      <a:srgbClr val="002060"/>
                    </a:solidFill>
                  </a:rPr>
                  <a:t>dengan</a:t>
                </a:r>
                <a:endParaRPr lang="en-US" sz="16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>
                    <a:solidFill>
                      <a:srgbClr val="002060"/>
                    </a:solidFill>
                  </a:rPr>
                  <a:t>= koordinat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600" dirty="0">
                    <a:solidFill>
                      <a:srgbClr val="002060"/>
                    </a:solidFill>
                  </a:rPr>
                  <a:t> x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16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>
                    <a:solidFill>
                      <a:srgbClr val="002060"/>
                    </a:solidFill>
                  </a:rPr>
                  <a:t>= koordinat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600" dirty="0">
                    <a:solidFill>
                      <a:srgbClr val="002060"/>
                    </a:solidFill>
                  </a:rPr>
                  <a:t> y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16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>
                    <a:solidFill>
                      <a:srgbClr val="002060"/>
                    </a:solidFill>
                  </a:rPr>
                  <a:t>= koordinat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600" dirty="0">
                    <a:solidFill>
                      <a:srgbClr val="002060"/>
                    </a:solidFill>
                  </a:rPr>
                  <a:t> z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sz="1600" dirty="0">
                    <a:solidFill>
                      <a:srgbClr val="002060"/>
                    </a:solidFill>
                  </a:rPr>
                  <a:t>= </a:t>
                </a:r>
                <a:r>
                  <a:rPr lang="en-ID" sz="1600" dirty="0" err="1">
                    <a:solidFill>
                      <a:srgbClr val="002060"/>
                    </a:solidFill>
                  </a:rPr>
                  <a:t>massa</a:t>
                </a:r>
                <a:r>
                  <a:rPr lang="en-ID" sz="1600" dirty="0">
                    <a:solidFill>
                      <a:srgbClr val="002060"/>
                    </a:solidFill>
                  </a:rPr>
                  <a:t> </a:t>
                </a:r>
                <a:r>
                  <a:rPr lang="en-ID" sz="16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ID" sz="1600" dirty="0">
                    <a:solidFill>
                      <a:srgbClr val="002060"/>
                    </a:solidFill>
                  </a:rPr>
                  <a:t> </a:t>
                </a:r>
                <a:r>
                  <a:rPr lang="en-ID" sz="1600" dirty="0" err="1">
                    <a:solidFill>
                      <a:srgbClr val="002060"/>
                    </a:solidFill>
                  </a:rPr>
                  <a:t>ke-i</a:t>
                </a:r>
                <a:endParaRPr lang="en-ID" sz="16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>
                    <a:solidFill>
                      <a:srgbClr val="002060"/>
                    </a:solidFill>
                  </a:rPr>
                  <a:t>= koordinat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600" dirty="0">
                    <a:solidFill>
                      <a:srgbClr val="002060"/>
                    </a:solidFill>
                  </a:rPr>
                  <a:t> x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ke-i</a:t>
                </a:r>
                <a:endParaRPr lang="en-US" sz="16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>
                    <a:solidFill>
                      <a:srgbClr val="002060"/>
                    </a:solidFill>
                  </a:rPr>
                  <a:t>= koordinat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600" dirty="0">
                    <a:solidFill>
                      <a:srgbClr val="002060"/>
                    </a:solidFill>
                  </a:rPr>
                  <a:t> y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ke-i</a:t>
                </a:r>
                <a:endParaRPr lang="en-US" sz="16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>
                    <a:solidFill>
                      <a:srgbClr val="002060"/>
                    </a:solidFill>
                  </a:rPr>
                  <a:t>= koordinat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titik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berat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US" sz="1600" dirty="0">
                    <a:solidFill>
                      <a:srgbClr val="002060"/>
                    </a:solidFill>
                  </a:rPr>
                  <a:t> z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ke-i</a:t>
                </a:r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0666C58-18B3-4716-94D8-0EEDAA684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326970"/>
                <a:ext cx="4412377" cy="2062103"/>
              </a:xfrm>
              <a:prstGeom prst="rect">
                <a:avLst/>
              </a:prstGeom>
              <a:blipFill rotWithShape="1">
                <a:blip r:embed="rId6"/>
                <a:stretch>
                  <a:fillRect l="-691" t="-888" b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0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11" grpId="0" animBg="1"/>
      <p:bldP spid="12" grpId="0" animBg="1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42724" y="1166507"/>
            <a:ext cx="5624940" cy="2773462"/>
            <a:chOff x="395536" y="2218256"/>
            <a:chExt cx="8579949" cy="202285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0" t="27095" r="5229" b="5707"/>
            <a:stretch/>
          </p:blipFill>
          <p:spPr>
            <a:xfrm>
              <a:off x="395536" y="2218256"/>
              <a:ext cx="8579949" cy="2022856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259632" y="2395065"/>
              <a:ext cx="954110" cy="1622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652947" y="1408922"/>
                <a:ext cx="1696943" cy="400110"/>
              </a:xfrm>
              <a:prstGeom prst="rect">
                <a:avLst/>
              </a:prstGeom>
              <a:ln w="28575">
                <a:solidFill>
                  <a:srgbClr val="30526A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𝚺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947" y="1408922"/>
                <a:ext cx="169694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30526A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A65CD0A8-5D54-42F3-916E-1F6AB7378FF6}"/>
              </a:ext>
            </a:extLst>
          </p:cNvPr>
          <p:cNvSpPr txBox="1"/>
          <p:nvPr/>
        </p:nvSpPr>
        <p:spPr>
          <a:xfrm>
            <a:off x="647219" y="1473343"/>
            <a:ext cx="5015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</a:rPr>
              <a:t>Dalam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sistem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partikel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benda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dianggap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sebagai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titik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materi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atau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partikel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  <a:endParaRPr lang="en-US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</a:rPr>
              <a:t>Sehingga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gaya</a:t>
            </a:r>
            <a:r>
              <a:rPr lang="en-US" sz="1800" dirty="0">
                <a:solidFill>
                  <a:srgbClr val="002060"/>
                </a:solidFill>
              </a:rPr>
              <a:t> yang </a:t>
            </a:r>
            <a:r>
              <a:rPr lang="en-US" sz="1800" dirty="0" err="1">
                <a:solidFill>
                  <a:srgbClr val="002060"/>
                </a:solidFill>
              </a:rPr>
              <a:t>bekerja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partikel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hanya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menyebabkan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gerak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translasi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saja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  <a:endParaRPr lang="en-US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</a:rPr>
              <a:t>Pada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kesetimbangan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partikel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sistem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dinyatakan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setimbang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jika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resultan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gaya-gaya</a:t>
            </a:r>
            <a:r>
              <a:rPr lang="en-US" sz="1800" dirty="0">
                <a:solidFill>
                  <a:srgbClr val="002060"/>
                </a:solidFill>
              </a:rPr>
              <a:t> yang </a:t>
            </a:r>
            <a:r>
              <a:rPr lang="en-US" sz="1800" dirty="0" err="1">
                <a:solidFill>
                  <a:srgbClr val="002060"/>
                </a:solidFill>
              </a:rPr>
              <a:t>bekerja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bernilai</a:t>
            </a:r>
            <a:r>
              <a:rPr lang="en-US" sz="1800" dirty="0">
                <a:solidFill>
                  <a:srgbClr val="002060"/>
                </a:solidFill>
              </a:rPr>
              <a:t> nol.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29705" y="-36065"/>
            <a:ext cx="8369496" cy="793721"/>
            <a:chOff x="329705" y="-36065"/>
            <a:chExt cx="8369496" cy="793721"/>
          </a:xfrm>
        </p:grpSpPr>
        <p:sp>
          <p:nvSpPr>
            <p:cNvPr id="25" name="テキスト プレースホルダー 6">
              <a:extLst>
                <a:ext uri="{FF2B5EF4-FFF2-40B4-BE49-F238E27FC236}">
                  <a16:creationId xmlns:a16="http://schemas.microsoft.com/office/drawing/2014/main" id="{47502705-4497-41E2-9B48-ADB03CD55088}"/>
                </a:ext>
              </a:extLst>
            </p:cNvPr>
            <p:cNvSpPr txBox="1">
              <a:spLocks/>
            </p:cNvSpPr>
            <p:nvPr/>
          </p:nvSpPr>
          <p:spPr>
            <a:xfrm>
              <a:off x="1015505" y="-36065"/>
              <a:ext cx="7683696" cy="567680"/>
            </a:xfrm>
            <a:prstGeom prst="rect">
              <a:avLst/>
            </a:prstGeom>
          </p:spPr>
          <p:txBody>
            <a:bodyPr vert="horz" lIns="163275" tIns="81638" rIns="163275" bIns="81638" rtlCol="0" anchor="t">
              <a:noAutofit/>
            </a:bodyPr>
            <a:lstStyle>
              <a:lvl1pPr marL="0" indent="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kumimoji="1" sz="3200" i="0" kern="1200" baseline="0">
                  <a:solidFill>
                    <a:schemeClr val="accent1"/>
                  </a:solidFill>
                  <a:latin typeface="Route 159 SemiBold" pitchFamily="50" charset="0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632753" rtl="0" eaLnBrk="1" fontAlgn="auto" latinLnBrk="0" hangingPunct="1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KESETIMBANGAN</a:t>
              </a:r>
              <a:endPara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" name="テキスト プレースホルダー 5">
              <a:extLst>
                <a:ext uri="{FF2B5EF4-FFF2-40B4-BE49-F238E27FC236}">
                  <a16:creationId xmlns:a16="http://schemas.microsoft.com/office/drawing/2014/main" id="{7F66597D-7C1A-405B-A621-9250A8C08138}"/>
                </a:ext>
              </a:extLst>
            </p:cNvPr>
            <p:cNvSpPr txBox="1">
              <a:spLocks/>
            </p:cNvSpPr>
            <p:nvPr/>
          </p:nvSpPr>
          <p:spPr>
            <a:xfrm>
              <a:off x="329705" y="117393"/>
              <a:ext cx="699120" cy="4660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lIns="163275" tIns="81638" rIns="163275" bIns="81638" rtlCol="0">
              <a:noAutofit/>
            </a:bodyPr>
            <a:lstStyle>
              <a:lvl1pPr marL="0" indent="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kumimoji="1" sz="2400" kern="1200" baseline="0">
                  <a:solidFill>
                    <a:schemeClr val="tx2"/>
                  </a:solidFill>
                  <a:latin typeface="Route 159 UltraLight" pitchFamily="50" charset="0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632713" rtl="0" eaLnBrk="1" fontAlgn="auto" latinLnBrk="0" hangingPunct="1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27" name="直角三角形 10">
              <a:extLst>
                <a:ext uri="{FF2B5EF4-FFF2-40B4-BE49-F238E27FC236}">
                  <a16:creationId xmlns:a16="http://schemas.microsoft.com/office/drawing/2014/main" id="{1B542BBE-F4EA-46B9-A049-A70F7B06CCCF}"/>
                </a:ext>
              </a:extLst>
            </p:cNvPr>
            <p:cNvSpPr/>
            <p:nvPr/>
          </p:nvSpPr>
          <p:spPr>
            <a:xfrm rot="5400000">
              <a:off x="795528" y="524359"/>
              <a:ext cx="186433" cy="28016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28" name="正方形/長方形 15">
              <a:extLst>
                <a:ext uri="{FF2B5EF4-FFF2-40B4-BE49-F238E27FC236}">
                  <a16:creationId xmlns:a16="http://schemas.microsoft.com/office/drawing/2014/main" id="{57DC62A0-338C-462D-955E-1DD70283263E}"/>
                </a:ext>
              </a:extLst>
            </p:cNvPr>
            <p:cNvSpPr/>
            <p:nvPr/>
          </p:nvSpPr>
          <p:spPr>
            <a:xfrm>
              <a:off x="1144942" y="532823"/>
              <a:ext cx="3096000" cy="457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212A415-2C76-476C-9864-670DA094215C}"/>
                </a:ext>
              </a:extLst>
            </p:cNvPr>
            <p:cNvSpPr txBox="1"/>
            <p:nvPr/>
          </p:nvSpPr>
          <p:spPr>
            <a:xfrm>
              <a:off x="477928" y="85801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E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0666C58-18B3-4716-94D8-0EEDAA684C0E}"/>
              </a:ext>
            </a:extLst>
          </p:cNvPr>
          <p:cNvSpPr txBox="1"/>
          <p:nvPr/>
        </p:nvSpPr>
        <p:spPr>
          <a:xfrm rot="21422376">
            <a:off x="3013535" y="740395"/>
            <a:ext cx="644141" cy="453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srgbClr val="3052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Google Shape;1492;p35">
            <a:extLst>
              <a:ext uri="{FF2B5EF4-FFF2-40B4-BE49-F238E27FC236}">
                <a16:creationId xmlns:a16="http://schemas.microsoft.com/office/drawing/2014/main" id="{C9057668-2DFA-4169-B0AE-2CB592D578FB}"/>
              </a:ext>
            </a:extLst>
          </p:cNvPr>
          <p:cNvSpPr/>
          <p:nvPr/>
        </p:nvSpPr>
        <p:spPr>
          <a:xfrm>
            <a:off x="1165331" y="739268"/>
            <a:ext cx="3979723" cy="686509"/>
          </a:xfrm>
          <a:prstGeom prst="horizontalScroll">
            <a:avLst/>
          </a:prstGeom>
          <a:solidFill>
            <a:srgbClr val="30526A"/>
          </a:solidFill>
          <a:ln>
            <a:solidFill>
              <a:srgbClr val="F37F78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err="1">
                <a:solidFill>
                  <a:prstClr val="white"/>
                </a:solidFill>
                <a:latin typeface="Calibri"/>
                <a:ea typeface="Cambria Math" panose="02040503050406030204" pitchFamily="18" charset="0"/>
              </a:rPr>
              <a:t>Kesetimbangan</a:t>
            </a:r>
            <a:r>
              <a:rPr lang="en-US" sz="2400" b="1" noProof="0" dirty="0">
                <a:solidFill>
                  <a:prstClr val="white"/>
                </a:solidFill>
                <a:latin typeface="Calibri"/>
                <a:ea typeface="Cambria Math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prstClr val="white"/>
                </a:solidFill>
                <a:latin typeface="Calibri"/>
                <a:ea typeface="Cambria Math" panose="02040503050406030204" pitchFamily="18" charset="0"/>
              </a:rPr>
              <a:t>Partikel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303640" y="2025839"/>
            <a:ext cx="2395561" cy="2511773"/>
            <a:chOff x="4777764" y="235180"/>
            <a:chExt cx="2192218" cy="276001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58" t="13148" r="7084" b="17963"/>
            <a:stretch/>
          </p:blipFill>
          <p:spPr>
            <a:xfrm rot="211080">
              <a:off x="4777764" y="235180"/>
              <a:ext cx="2192218" cy="276001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 rot="297850">
              <a:off x="5030714" y="974856"/>
              <a:ext cx="1686315" cy="1724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err="1"/>
                <a:t>Perhatikan</a:t>
              </a:r>
              <a:r>
                <a:rPr lang="en-US" sz="1600" dirty="0"/>
                <a:t> </a:t>
              </a:r>
              <a:r>
                <a:rPr lang="en-US" sz="1600" dirty="0" err="1"/>
                <a:t>gaya-gaya</a:t>
              </a:r>
              <a:r>
                <a:rPr lang="en-US" sz="1600" dirty="0"/>
                <a:t> yang </a:t>
              </a:r>
              <a:r>
                <a:rPr lang="en-US" sz="1600" dirty="0" err="1"/>
                <a:t>bekerja</a:t>
              </a:r>
              <a:r>
                <a:rPr lang="en-US" sz="1600" dirty="0"/>
                <a:t> </a:t>
              </a:r>
              <a:r>
                <a:rPr lang="en-US" sz="1600" dirty="0" err="1"/>
                <a:t>pada</a:t>
              </a:r>
              <a:r>
                <a:rPr lang="en-US" sz="1600" dirty="0"/>
                <a:t> </a:t>
              </a:r>
              <a:r>
                <a:rPr lang="en-US" sz="1600" dirty="0" err="1"/>
                <a:t>sistem</a:t>
              </a:r>
              <a:r>
                <a:rPr lang="en-US" sz="1600" dirty="0"/>
                <a:t> </a:t>
              </a:r>
              <a:r>
                <a:rPr lang="en-US" sz="1600" dirty="0" err="1"/>
                <a:t>sebelum</a:t>
              </a:r>
              <a:r>
                <a:rPr lang="en-US" sz="1600" dirty="0"/>
                <a:t> </a:t>
              </a:r>
              <a:r>
                <a:rPr lang="en-US" sz="1600" dirty="0" err="1"/>
                <a:t>memulai</a:t>
              </a:r>
              <a:r>
                <a:rPr lang="en-US" sz="1600" dirty="0"/>
                <a:t> </a:t>
              </a:r>
              <a:r>
                <a:rPr lang="en-US" sz="1600" dirty="0" err="1"/>
                <a:t>menyelesaikan</a:t>
              </a:r>
              <a:r>
                <a:rPr lang="en-US" sz="1600" dirty="0"/>
                <a:t> </a:t>
              </a:r>
              <a:r>
                <a:rPr lang="en-US" sz="1600" dirty="0" err="1"/>
                <a:t>suatu</a:t>
              </a:r>
              <a:r>
                <a:rPr lang="en-US" sz="1600" dirty="0"/>
                <a:t> </a:t>
              </a:r>
              <a:r>
                <a:rPr lang="en-US" sz="1600" dirty="0" err="1"/>
                <a:t>kasus</a:t>
              </a:r>
              <a:r>
                <a:rPr lang="en-US" sz="1600" dirty="0"/>
                <a:t>.</a:t>
              </a:r>
              <a:endParaRPr lang="en-ID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6454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42723" y="967301"/>
            <a:ext cx="5976275" cy="2388570"/>
            <a:chOff x="395536" y="2218255"/>
            <a:chExt cx="8579949" cy="228348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0" t="27095" r="5229" b="5707"/>
            <a:stretch/>
          </p:blipFill>
          <p:spPr>
            <a:xfrm>
              <a:off x="395536" y="2218255"/>
              <a:ext cx="8579949" cy="2283485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259633" y="2395064"/>
              <a:ext cx="954110" cy="1846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559391" y="3709901"/>
                <a:ext cx="1696943" cy="400110"/>
              </a:xfrm>
              <a:prstGeom prst="rect">
                <a:avLst/>
              </a:prstGeom>
              <a:ln w="28575">
                <a:solidFill>
                  <a:srgbClr val="30526A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𝚺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91" y="3709901"/>
                <a:ext cx="169694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30526A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A65CD0A8-5D54-42F3-916E-1F6AB7378FF6}"/>
              </a:ext>
            </a:extLst>
          </p:cNvPr>
          <p:cNvSpPr txBox="1"/>
          <p:nvPr/>
        </p:nvSpPr>
        <p:spPr>
          <a:xfrm>
            <a:off x="693994" y="1422922"/>
            <a:ext cx="5338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</a:rPr>
              <a:t>Dalam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sistem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benda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tegar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benda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mengalami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gerak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translasi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gerak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rotasi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  <a:endParaRPr lang="en-US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</a:rPr>
              <a:t>Pada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kesetimbangan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benda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tegar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sistem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dinyatakan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setimbang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jika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resultan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gaya-gaya</a:t>
            </a:r>
            <a:r>
              <a:rPr lang="en-US" sz="1800" dirty="0">
                <a:solidFill>
                  <a:srgbClr val="002060"/>
                </a:solidFill>
              </a:rPr>
              <a:t> yang </a:t>
            </a:r>
            <a:r>
              <a:rPr lang="en-US" sz="1800" dirty="0" err="1">
                <a:solidFill>
                  <a:srgbClr val="002060"/>
                </a:solidFill>
              </a:rPr>
              <a:t>bekerja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serta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resultan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momen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gayanya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bernilai</a:t>
            </a:r>
            <a:r>
              <a:rPr lang="en-US" sz="1800" dirty="0">
                <a:solidFill>
                  <a:srgbClr val="002060"/>
                </a:solidFill>
              </a:rPr>
              <a:t> nol.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666C58-18B3-4716-94D8-0EEDAA684C0E}"/>
              </a:ext>
            </a:extLst>
          </p:cNvPr>
          <p:cNvSpPr txBox="1"/>
          <p:nvPr/>
        </p:nvSpPr>
        <p:spPr>
          <a:xfrm rot="21422376">
            <a:off x="3013535" y="541189"/>
            <a:ext cx="644141" cy="453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srgbClr val="3052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Google Shape;1492;p35">
            <a:extLst>
              <a:ext uri="{FF2B5EF4-FFF2-40B4-BE49-F238E27FC236}">
                <a16:creationId xmlns:a16="http://schemas.microsoft.com/office/drawing/2014/main" id="{C9057668-2DFA-4169-B0AE-2CB592D578FB}"/>
              </a:ext>
            </a:extLst>
          </p:cNvPr>
          <p:cNvSpPr/>
          <p:nvPr/>
        </p:nvSpPr>
        <p:spPr>
          <a:xfrm>
            <a:off x="1212942" y="544172"/>
            <a:ext cx="4235836" cy="686509"/>
          </a:xfrm>
          <a:prstGeom prst="horizontalScroll">
            <a:avLst/>
          </a:prstGeom>
          <a:solidFill>
            <a:srgbClr val="30526A"/>
          </a:solidFill>
          <a:ln>
            <a:solidFill>
              <a:srgbClr val="F37F78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err="1">
                <a:solidFill>
                  <a:prstClr val="white"/>
                </a:solidFill>
                <a:latin typeface="Calibri"/>
                <a:ea typeface="Cambria Math" panose="02040503050406030204" pitchFamily="18" charset="0"/>
              </a:rPr>
              <a:t>Kesetimbangan</a:t>
            </a:r>
            <a:r>
              <a:rPr lang="en-US" sz="2400" b="1" noProof="0" dirty="0">
                <a:solidFill>
                  <a:prstClr val="white"/>
                </a:solidFill>
                <a:latin typeface="Calibri"/>
                <a:ea typeface="Cambria Math" panose="02040503050406030204" pitchFamily="18" charset="0"/>
              </a:rPr>
              <a:t> Benda </a:t>
            </a:r>
            <a:r>
              <a:rPr lang="en-US" sz="2400" b="1" noProof="0" dirty="0" err="1">
                <a:solidFill>
                  <a:prstClr val="white"/>
                </a:solidFill>
                <a:latin typeface="Calibri"/>
                <a:ea typeface="Cambria Math" panose="02040503050406030204" pitchFamily="18" charset="0"/>
              </a:rPr>
              <a:t>Tegar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461190" y="1861260"/>
            <a:ext cx="2391498" cy="2511773"/>
            <a:chOff x="4777764" y="235180"/>
            <a:chExt cx="2192218" cy="276001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58" t="13148" r="7084" b="17963"/>
            <a:stretch/>
          </p:blipFill>
          <p:spPr>
            <a:xfrm rot="211080">
              <a:off x="4777764" y="235180"/>
              <a:ext cx="2192218" cy="276001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 rot="297850">
              <a:off x="5030714" y="974856"/>
              <a:ext cx="1686315" cy="1724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err="1"/>
                <a:t>Perhatikan</a:t>
              </a:r>
              <a:r>
                <a:rPr lang="en-US" sz="1600" dirty="0"/>
                <a:t> </a:t>
              </a:r>
              <a:r>
                <a:rPr lang="en-US" sz="1600" dirty="0" err="1"/>
                <a:t>gaya-gaya</a:t>
              </a:r>
              <a:r>
                <a:rPr lang="en-US" sz="1600" dirty="0"/>
                <a:t> yang </a:t>
              </a:r>
              <a:r>
                <a:rPr lang="en-US" sz="1600" dirty="0" err="1"/>
                <a:t>bekerja</a:t>
              </a:r>
              <a:r>
                <a:rPr lang="en-US" sz="1600" dirty="0"/>
                <a:t> </a:t>
              </a:r>
              <a:r>
                <a:rPr lang="en-US" sz="1600" dirty="0" err="1"/>
                <a:t>pada</a:t>
              </a:r>
              <a:r>
                <a:rPr lang="en-US" sz="1600" dirty="0"/>
                <a:t> </a:t>
              </a:r>
              <a:r>
                <a:rPr lang="en-US" sz="1600" dirty="0" err="1"/>
                <a:t>sistem</a:t>
              </a:r>
              <a:r>
                <a:rPr lang="en-US" sz="1600" dirty="0"/>
                <a:t> </a:t>
              </a:r>
              <a:r>
                <a:rPr lang="en-US" sz="1600" dirty="0" err="1"/>
                <a:t>sebelum</a:t>
              </a:r>
              <a:r>
                <a:rPr lang="en-US" sz="1600" dirty="0"/>
                <a:t> </a:t>
              </a:r>
              <a:r>
                <a:rPr lang="en-US" sz="1600" dirty="0" err="1"/>
                <a:t>memulai</a:t>
              </a:r>
              <a:r>
                <a:rPr lang="en-US" sz="1600" dirty="0"/>
                <a:t> </a:t>
              </a:r>
              <a:r>
                <a:rPr lang="en-US" sz="1600" dirty="0" err="1"/>
                <a:t>menyelesaikan</a:t>
              </a:r>
              <a:r>
                <a:rPr lang="en-US" sz="1600" dirty="0"/>
                <a:t> </a:t>
              </a:r>
              <a:r>
                <a:rPr lang="en-US" sz="1600" dirty="0" err="1"/>
                <a:t>suatu</a:t>
              </a:r>
              <a:r>
                <a:rPr lang="en-US" sz="1600" dirty="0"/>
                <a:t> </a:t>
              </a:r>
              <a:r>
                <a:rPr lang="en-US" sz="1600" dirty="0" err="1"/>
                <a:t>kasus</a:t>
              </a:r>
              <a:r>
                <a:rPr lang="en-US" sz="1600" dirty="0"/>
                <a:t>.</a:t>
              </a:r>
              <a:endParaRPr lang="en-ID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514961" y="3709901"/>
                <a:ext cx="1696943" cy="400110"/>
              </a:xfrm>
              <a:prstGeom prst="rect">
                <a:avLst/>
              </a:prstGeom>
              <a:ln w="28575">
                <a:solidFill>
                  <a:srgbClr val="30526A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𝚺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961" y="3709901"/>
                <a:ext cx="169694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30526A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05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/>
      <p:bldP spid="41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916930" y="364406"/>
            <a:ext cx="8184589" cy="1106979"/>
            <a:chOff x="1800436" y="3222796"/>
            <a:chExt cx="4558515" cy="872953"/>
          </a:xfrm>
        </p:grpSpPr>
        <p:sp>
          <p:nvSpPr>
            <p:cNvPr id="40" name="Parallelogram 39"/>
            <p:cNvSpPr/>
            <p:nvPr/>
          </p:nvSpPr>
          <p:spPr>
            <a:xfrm>
              <a:off x="1800436" y="3222796"/>
              <a:ext cx="4502806" cy="872953"/>
            </a:xfrm>
            <a:prstGeom prst="parallelogram">
              <a:avLst>
                <a:gd name="adj" fmla="val 45313"/>
              </a:avLst>
            </a:prstGeom>
            <a:solidFill>
              <a:schemeClr val="accent1">
                <a:lumMod val="60000"/>
                <a:lumOff val="40000"/>
                <a:alpha val="7882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テキスト プレースホルダー 17"/>
            <p:cNvSpPr txBox="1">
              <a:spLocks/>
            </p:cNvSpPr>
            <p:nvPr/>
          </p:nvSpPr>
          <p:spPr>
            <a:xfrm>
              <a:off x="2005098" y="3419193"/>
              <a:ext cx="4353853" cy="480158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632713">
                <a:lnSpc>
                  <a:spcPct val="100000"/>
                </a:lnSpc>
                <a:buClr>
                  <a:srgbClr val="4472C4"/>
                </a:buClr>
                <a:buNone/>
              </a:pPr>
              <a:r>
                <a:rPr lang="en-US" sz="3600" b="1" dirty="0">
                  <a:solidFill>
                    <a:prstClr val="black"/>
                  </a:solidFill>
                  <a:cs typeface="Arial" panose="020B0604020202020204" pitchFamily="34" charset="0"/>
                  <a:sym typeface="Arial"/>
                </a:rPr>
                <a:t>DINAMIKA ROTASI DAN KESETIMBANGAN BENDA TEGAR</a:t>
              </a:r>
              <a:endParaRPr kumimoji="1" lang="id-I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42" name="直角三角形 28"/>
          <p:cNvSpPr/>
          <p:nvPr/>
        </p:nvSpPr>
        <p:spPr>
          <a:xfrm rot="2700000">
            <a:off x="391094" y="358128"/>
            <a:ext cx="1132991" cy="1132991"/>
          </a:xfrm>
          <a:prstGeom prst="rtTriangle">
            <a:avLst/>
          </a:prstGeom>
          <a:solidFill>
            <a:srgbClr val="385891"/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5BB8D1"/>
              </a:solidFill>
              <a:effectLst/>
              <a:uLnTx/>
              <a:uFillTx/>
              <a:latin typeface="Open Sans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43" name="直角三角形 4"/>
          <p:cNvSpPr/>
          <p:nvPr/>
        </p:nvSpPr>
        <p:spPr>
          <a:xfrm rot="13500000">
            <a:off x="613874" y="358138"/>
            <a:ext cx="1132991" cy="1132991"/>
          </a:xfrm>
          <a:prstGeom prst="rtTriangle">
            <a:avLst/>
          </a:prstGeom>
          <a:solidFill>
            <a:srgbClr val="A6BEDE"/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0" cap="none" spc="0" normalizeH="0" baseline="0" noProof="0">
              <a:ln>
                <a:noFill/>
              </a:ln>
              <a:solidFill>
                <a:srgbClr val="5BB8D1"/>
              </a:solidFill>
              <a:effectLst/>
              <a:uLnTx/>
              <a:uFillTx/>
              <a:latin typeface="Open Sans"/>
              <a:ea typeface="游ゴシック" panose="020B0400000000000000" pitchFamily="34" charset="-128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93054" y="427235"/>
            <a:ext cx="981323" cy="994775"/>
            <a:chOff x="2895600" y="-542991"/>
            <a:chExt cx="960519" cy="973686"/>
          </a:xfrm>
        </p:grpSpPr>
        <p:grpSp>
          <p:nvGrpSpPr>
            <p:cNvPr id="45" name="Group 44"/>
            <p:cNvGrpSpPr/>
            <p:nvPr/>
          </p:nvGrpSpPr>
          <p:grpSpPr>
            <a:xfrm>
              <a:off x="2895600" y="-542991"/>
              <a:ext cx="960519" cy="960519"/>
              <a:chOff x="2895600" y="-542991"/>
              <a:chExt cx="960519" cy="960519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895600" y="-542991"/>
                <a:ext cx="960519" cy="9605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926335" y="-517040"/>
                <a:ext cx="898264" cy="898263"/>
              </a:xfrm>
              <a:prstGeom prst="ellipse">
                <a:avLst/>
              </a:prstGeom>
              <a:solidFill>
                <a:srgbClr val="C61D22"/>
              </a:soli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2988390" y="-488577"/>
              <a:ext cx="774154" cy="549784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Bab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214604" y="-119089"/>
              <a:ext cx="339537" cy="549784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</a:rPr>
                <a:t>6</a:t>
              </a:r>
              <a:endParaRPr kumimoji="0" lang="en-US" sz="32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898763" y="4466840"/>
            <a:ext cx="148515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 err="1"/>
              <a:t>Sumber</a:t>
            </a:r>
            <a:r>
              <a:rPr lang="en-ID" dirty="0"/>
              <a:t>: </a:t>
            </a:r>
            <a:r>
              <a:rPr lang="en-ID" i="1" dirty="0"/>
              <a:t>flickr.com</a:t>
            </a:r>
          </a:p>
        </p:txBody>
      </p:sp>
    </p:spTree>
    <p:extLst>
      <p:ext uri="{BB962C8B-B14F-4D97-AF65-F5344CB8AC3E}">
        <p14:creationId xmlns:p14="http://schemas.microsoft.com/office/powerpoint/2010/main" val="1390433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78664" y="1022996"/>
            <a:ext cx="8386672" cy="3201134"/>
            <a:chOff x="395536" y="2218255"/>
            <a:chExt cx="8579949" cy="228348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0" t="27095" r="5229" b="5707"/>
            <a:stretch/>
          </p:blipFill>
          <p:spPr>
            <a:xfrm>
              <a:off x="395536" y="2218255"/>
              <a:ext cx="8579949" cy="2283485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259633" y="2395064"/>
              <a:ext cx="954110" cy="1846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65CD0A8-5D54-42F3-916E-1F6AB7378FF6}"/>
              </a:ext>
            </a:extLst>
          </p:cNvPr>
          <p:cNvSpPr txBox="1"/>
          <p:nvPr/>
        </p:nvSpPr>
        <p:spPr>
          <a:xfrm>
            <a:off x="691831" y="1396551"/>
            <a:ext cx="7760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rgbClr val="002060"/>
                </a:solidFill>
              </a:rPr>
              <a:t>Kesetimbangan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suatu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benda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dibedakan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menjadi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dua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jenis</a:t>
            </a:r>
            <a:r>
              <a:rPr lang="en-US" sz="1800" dirty="0">
                <a:solidFill>
                  <a:srgbClr val="002060"/>
                </a:solidFill>
              </a:rPr>
              <a:t>:</a:t>
            </a:r>
          </a:p>
          <a:p>
            <a:pPr algn="just"/>
            <a:endParaRPr lang="en-US" sz="1400" dirty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1800" b="1" dirty="0" err="1">
                <a:solidFill>
                  <a:srgbClr val="002060"/>
                </a:solidFill>
              </a:rPr>
              <a:t>Kesetimbangan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Dinamik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yaitu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kesetimbangan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benda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dalam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keadaan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bergerak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lurus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beraturan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  <a:endParaRPr lang="en-US" sz="1400" dirty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1800" b="1" dirty="0" err="1">
                <a:solidFill>
                  <a:srgbClr val="002060"/>
                </a:solidFill>
              </a:rPr>
              <a:t>Kesetimbangan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Statik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yaitu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kesetimbangan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benda</a:t>
            </a:r>
            <a:r>
              <a:rPr lang="en-US" sz="1800" dirty="0">
                <a:solidFill>
                  <a:srgbClr val="002060"/>
                </a:solidFill>
              </a:rPr>
              <a:t> yang </a:t>
            </a:r>
            <a:r>
              <a:rPr lang="en-US" sz="1800" dirty="0" err="1">
                <a:solidFill>
                  <a:srgbClr val="002060"/>
                </a:solidFill>
              </a:rPr>
              <a:t>terjadi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pada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benda</a:t>
            </a:r>
            <a:r>
              <a:rPr lang="en-US" sz="1800" dirty="0">
                <a:solidFill>
                  <a:srgbClr val="002060"/>
                </a:solidFill>
              </a:rPr>
              <a:t> yang </a:t>
            </a:r>
            <a:r>
              <a:rPr lang="en-US" sz="1800" dirty="0" err="1">
                <a:solidFill>
                  <a:srgbClr val="002060"/>
                </a:solidFill>
              </a:rPr>
              <a:t>tidak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bergerak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r>
              <a:rPr lang="en-US" sz="1800" dirty="0" err="1">
                <a:solidFill>
                  <a:srgbClr val="002060"/>
                </a:solidFill>
              </a:rPr>
              <a:t>Kesetimbangan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statik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terbagi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lagi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menjadi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tiga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jenis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yaitu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kesetimbangan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stabil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kesetimbangan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labil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dan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kesetimbangan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indiferen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666C58-18B3-4716-94D8-0EEDAA684C0E}"/>
              </a:ext>
            </a:extLst>
          </p:cNvPr>
          <p:cNvSpPr txBox="1"/>
          <p:nvPr/>
        </p:nvSpPr>
        <p:spPr>
          <a:xfrm rot="21422376">
            <a:off x="3013535" y="740395"/>
            <a:ext cx="644141" cy="453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srgbClr val="3052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Google Shape;1492;p35">
            <a:extLst>
              <a:ext uri="{FF2B5EF4-FFF2-40B4-BE49-F238E27FC236}">
                <a16:creationId xmlns:a16="http://schemas.microsoft.com/office/drawing/2014/main" id="{C9057668-2DFA-4169-B0AE-2CB592D578FB}"/>
              </a:ext>
            </a:extLst>
          </p:cNvPr>
          <p:cNvSpPr/>
          <p:nvPr/>
        </p:nvSpPr>
        <p:spPr>
          <a:xfrm>
            <a:off x="2265682" y="663533"/>
            <a:ext cx="4612635" cy="686509"/>
          </a:xfrm>
          <a:prstGeom prst="horizontalScroll">
            <a:avLst/>
          </a:prstGeom>
          <a:solidFill>
            <a:srgbClr val="30526A"/>
          </a:solidFill>
          <a:ln>
            <a:solidFill>
              <a:srgbClr val="F37F78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err="1">
                <a:solidFill>
                  <a:prstClr val="white"/>
                </a:solidFill>
                <a:latin typeface="Calibri"/>
                <a:ea typeface="Cambria Math" panose="02040503050406030204" pitchFamily="18" charset="0"/>
              </a:rPr>
              <a:t>Macam-Macam</a:t>
            </a:r>
            <a:r>
              <a:rPr lang="en-US" sz="2400" b="1" noProof="0" dirty="0">
                <a:solidFill>
                  <a:prstClr val="white"/>
                </a:solidFill>
                <a:latin typeface="Calibri"/>
                <a:ea typeface="Cambria Math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prstClr val="white"/>
                </a:solidFill>
                <a:latin typeface="Calibri"/>
                <a:ea typeface="Cambria Math" panose="02040503050406030204" pitchFamily="18" charset="0"/>
              </a:rPr>
              <a:t>Kesetimbangan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2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407ECA2-DFA9-41E5-B688-913053087541}"/>
              </a:ext>
            </a:extLst>
          </p:cNvPr>
          <p:cNvSpPr txBox="1"/>
          <p:nvPr/>
        </p:nvSpPr>
        <p:spPr>
          <a:xfrm>
            <a:off x="748664" y="1965796"/>
            <a:ext cx="4589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err="1">
                <a:solidFill>
                  <a:srgbClr val="002060"/>
                </a:solidFill>
              </a:rPr>
              <a:t>Kesetimbangan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stabil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adalah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kesetimbangan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benda</a:t>
            </a:r>
            <a:r>
              <a:rPr lang="en-US" sz="1800" dirty="0">
                <a:solidFill>
                  <a:srgbClr val="002060"/>
                </a:solidFill>
              </a:rPr>
              <a:t> yang </a:t>
            </a:r>
            <a:r>
              <a:rPr lang="en-US" sz="1800" dirty="0" err="1">
                <a:solidFill>
                  <a:srgbClr val="002060"/>
                </a:solidFill>
              </a:rPr>
              <a:t>jika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diberi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gangguan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berupa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gaya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kecil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titik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berat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benda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akan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kembali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posisi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semula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setelah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gangguannya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dihilangkan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en-US" sz="1800" dirty="0">
              <a:solidFill>
                <a:srgbClr val="002060"/>
              </a:solidFill>
            </a:endParaRPr>
          </a:p>
          <a:p>
            <a:pPr algn="just"/>
            <a:r>
              <a:rPr lang="en-US" sz="1800" dirty="0" err="1">
                <a:solidFill>
                  <a:srgbClr val="002060"/>
                </a:solidFill>
              </a:rPr>
              <a:t>Contoh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pensil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dalam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kondisi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vertikal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akan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tetap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dalam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kondisi</a:t>
            </a:r>
            <a:r>
              <a:rPr lang="en-US" sz="1800" dirty="0">
                <a:solidFill>
                  <a:srgbClr val="002060"/>
                </a:solidFill>
              </a:rPr>
              <a:t> horizontal </a:t>
            </a:r>
            <a:r>
              <a:rPr lang="en-US" sz="1800" dirty="0" err="1">
                <a:solidFill>
                  <a:srgbClr val="002060"/>
                </a:solidFill>
              </a:rPr>
              <a:t>setelah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gaya</a:t>
            </a:r>
            <a:r>
              <a:rPr lang="en-US" sz="1800" dirty="0">
                <a:solidFill>
                  <a:srgbClr val="002060"/>
                </a:solidFill>
              </a:rPr>
              <a:t> yang </a:t>
            </a:r>
            <a:r>
              <a:rPr lang="en-US" sz="1800" dirty="0" err="1">
                <a:solidFill>
                  <a:srgbClr val="002060"/>
                </a:solidFill>
              </a:rPr>
              <a:t>bekerja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pada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pensil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dihilangkan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  <a:endParaRPr lang="en-ID" sz="1800" dirty="0">
              <a:solidFill>
                <a:srgbClr val="00206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42496" y="584653"/>
            <a:ext cx="4180204" cy="1080074"/>
            <a:chOff x="4805835" y="1110890"/>
            <a:chExt cx="3140430" cy="102966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4" t="38184" r="8521" b="43036"/>
            <a:stretch/>
          </p:blipFill>
          <p:spPr>
            <a:xfrm>
              <a:off x="4805835" y="1110890"/>
              <a:ext cx="3140430" cy="102966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0666C58-18B3-4716-94D8-0EEDAA684C0E}"/>
                </a:ext>
              </a:extLst>
            </p:cNvPr>
            <p:cNvSpPr txBox="1"/>
            <p:nvPr/>
          </p:nvSpPr>
          <p:spPr>
            <a:xfrm>
              <a:off x="5520095" y="1181839"/>
              <a:ext cx="2128956" cy="726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Kesetimbangan</a:t>
              </a:r>
              <a:endParaRPr lang="en-ID" sz="2400" b="1" dirty="0">
                <a:solidFill>
                  <a:prstClr val="white"/>
                </a:solidFill>
                <a:latin typeface="Calibri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Stabil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0666C58-18B3-4716-94D8-0EEDAA684C0E}"/>
                </a:ext>
              </a:extLst>
            </p:cNvPr>
            <p:cNvSpPr txBox="1"/>
            <p:nvPr/>
          </p:nvSpPr>
          <p:spPr>
            <a:xfrm rot="21422376">
              <a:off x="4953969" y="1376321"/>
              <a:ext cx="495017" cy="498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0526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01</a:t>
              </a:r>
              <a:endPara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30526A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13F9A63-247A-4ED4-8989-E3C83A87D5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12110" r="66607" b="18054"/>
          <a:stretch/>
        </p:blipFill>
        <p:spPr>
          <a:xfrm>
            <a:off x="6055688" y="247775"/>
            <a:ext cx="2581155" cy="35654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75EA80-DAB9-47CF-9356-852C0E1585B8}"/>
              </a:ext>
            </a:extLst>
          </p:cNvPr>
          <p:cNvSpPr txBox="1"/>
          <p:nvPr/>
        </p:nvSpPr>
        <p:spPr>
          <a:xfrm>
            <a:off x="5773534" y="4097027"/>
            <a:ext cx="314546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rgbClr val="002060"/>
                </a:solidFill>
              </a:rPr>
              <a:t>Sumber</a:t>
            </a:r>
            <a:r>
              <a:rPr lang="en-ID" dirty="0">
                <a:solidFill>
                  <a:srgbClr val="002060"/>
                </a:solidFill>
              </a:rPr>
              <a:t>: </a:t>
            </a:r>
            <a:r>
              <a:rPr lang="en-ID" i="1" dirty="0">
                <a:solidFill>
                  <a:srgbClr val="002060"/>
                </a:solidFill>
              </a:rPr>
              <a:t>commons.wikimedia.org</a:t>
            </a:r>
          </a:p>
        </p:txBody>
      </p:sp>
    </p:spTree>
    <p:extLst>
      <p:ext uri="{BB962C8B-B14F-4D97-AF65-F5344CB8AC3E}">
        <p14:creationId xmlns:p14="http://schemas.microsoft.com/office/powerpoint/2010/main" val="341234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407ECA2-DFA9-41E5-B688-913053087541}"/>
              </a:ext>
            </a:extLst>
          </p:cNvPr>
          <p:cNvSpPr txBox="1"/>
          <p:nvPr/>
        </p:nvSpPr>
        <p:spPr>
          <a:xfrm>
            <a:off x="602155" y="1948992"/>
            <a:ext cx="48087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</a:rPr>
              <a:t>Kesetimbangan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labil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adalah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kesetimbangan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benda</a:t>
            </a:r>
            <a:r>
              <a:rPr lang="en-US" sz="1800" dirty="0">
                <a:solidFill>
                  <a:srgbClr val="002060"/>
                </a:solidFill>
              </a:rPr>
              <a:t> yang </a:t>
            </a:r>
            <a:r>
              <a:rPr lang="en-US" sz="1800" dirty="0" err="1">
                <a:solidFill>
                  <a:srgbClr val="002060"/>
                </a:solidFill>
              </a:rPr>
              <a:t>jika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diberi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gangguan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kecil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berupa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gaya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dorong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titik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berat</a:t>
            </a:r>
            <a:r>
              <a:rPr lang="en-US" sz="1800" dirty="0">
                <a:solidFill>
                  <a:srgbClr val="002060"/>
                </a:solidFill>
              </a:rPr>
              <a:t>  </a:t>
            </a:r>
            <a:r>
              <a:rPr lang="en-US" sz="1800" dirty="0" err="1">
                <a:solidFill>
                  <a:srgbClr val="002060"/>
                </a:solidFill>
              </a:rPr>
              <a:t>benda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tidak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akan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kembali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posisi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semula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setelah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gangguannya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dihilangkan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r>
              <a:rPr lang="en-US" sz="1800" dirty="0" err="1">
                <a:solidFill>
                  <a:srgbClr val="002060"/>
                </a:solidFill>
              </a:rPr>
              <a:t>Contoh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pensil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dalam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kondisi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vertikal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akan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berubah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setelah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gaya</a:t>
            </a:r>
            <a:r>
              <a:rPr lang="en-US" sz="1800" dirty="0">
                <a:solidFill>
                  <a:srgbClr val="002060"/>
                </a:solidFill>
              </a:rPr>
              <a:t> yang </a:t>
            </a:r>
            <a:r>
              <a:rPr lang="en-US" sz="1800" dirty="0" err="1">
                <a:solidFill>
                  <a:srgbClr val="002060"/>
                </a:solidFill>
              </a:rPr>
              <a:t>bekerja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pada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pensil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dihilangkan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  <a:endParaRPr lang="en-ID" sz="1800" dirty="0">
              <a:solidFill>
                <a:srgbClr val="00206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14468" y="678938"/>
            <a:ext cx="4180204" cy="1080074"/>
            <a:chOff x="4805835" y="1110890"/>
            <a:chExt cx="3140430" cy="102966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4" t="38184" r="8521" b="43036"/>
            <a:stretch/>
          </p:blipFill>
          <p:spPr>
            <a:xfrm>
              <a:off x="4805835" y="1110890"/>
              <a:ext cx="3140430" cy="102966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0666C58-18B3-4716-94D8-0EEDAA684C0E}"/>
                </a:ext>
              </a:extLst>
            </p:cNvPr>
            <p:cNvSpPr txBox="1"/>
            <p:nvPr/>
          </p:nvSpPr>
          <p:spPr>
            <a:xfrm>
              <a:off x="5520095" y="1181839"/>
              <a:ext cx="2128956" cy="792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Kesetimbangan</a:t>
              </a:r>
              <a:endParaRPr lang="en-ID" sz="2400" b="1" dirty="0">
                <a:solidFill>
                  <a:prstClr val="white"/>
                </a:solidFill>
                <a:latin typeface="Calibri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Labil</a:t>
              </a:r>
              <a:endPara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0666C58-18B3-4716-94D8-0EEDAA684C0E}"/>
                </a:ext>
              </a:extLst>
            </p:cNvPr>
            <p:cNvSpPr txBox="1"/>
            <p:nvPr/>
          </p:nvSpPr>
          <p:spPr>
            <a:xfrm rot="21422376">
              <a:off x="4953969" y="1376321"/>
              <a:ext cx="495017" cy="498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0526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02</a:t>
              </a:r>
              <a:endPara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30526A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773534" y="531615"/>
            <a:ext cx="3145462" cy="3865494"/>
            <a:chOff x="5773534" y="531615"/>
            <a:chExt cx="3145462" cy="386549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3F9A63-247A-4ED4-8989-E3C83A87D5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39" t="17154" r="30960" b="16768"/>
            <a:stretch/>
          </p:blipFill>
          <p:spPr>
            <a:xfrm>
              <a:off x="6511034" y="531615"/>
              <a:ext cx="2338087" cy="337353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75EA80-DAB9-47CF-9356-852C0E1585B8}"/>
                </a:ext>
              </a:extLst>
            </p:cNvPr>
            <p:cNvSpPr txBox="1"/>
            <p:nvPr/>
          </p:nvSpPr>
          <p:spPr>
            <a:xfrm>
              <a:off x="5773534" y="4097027"/>
              <a:ext cx="3145462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 err="1">
                  <a:solidFill>
                    <a:srgbClr val="002060"/>
                  </a:solidFill>
                </a:rPr>
                <a:t>Sumber</a:t>
              </a:r>
              <a:r>
                <a:rPr lang="en-ID" dirty="0">
                  <a:solidFill>
                    <a:srgbClr val="002060"/>
                  </a:solidFill>
                </a:rPr>
                <a:t>: </a:t>
              </a:r>
              <a:r>
                <a:rPr lang="en-ID" i="1" dirty="0">
                  <a:solidFill>
                    <a:srgbClr val="002060"/>
                  </a:solidFill>
                </a:rPr>
                <a:t>commons.wikimedia.org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0098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407ECA2-DFA9-41E5-B688-913053087541}"/>
              </a:ext>
            </a:extLst>
          </p:cNvPr>
          <p:cNvSpPr txBox="1"/>
          <p:nvPr/>
        </p:nvSpPr>
        <p:spPr>
          <a:xfrm>
            <a:off x="602840" y="1988179"/>
            <a:ext cx="4534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</a:rPr>
              <a:t>Kesetimbangan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indiferen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adalah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kesetimbangan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benda</a:t>
            </a:r>
            <a:r>
              <a:rPr lang="en-US" sz="1800" dirty="0">
                <a:solidFill>
                  <a:srgbClr val="002060"/>
                </a:solidFill>
              </a:rPr>
              <a:t> yang </a:t>
            </a:r>
            <a:r>
              <a:rPr lang="en-US" sz="1800" dirty="0" err="1">
                <a:solidFill>
                  <a:srgbClr val="002060"/>
                </a:solidFill>
              </a:rPr>
              <a:t>jika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diberi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gangguan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kecil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berupa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gaya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dorong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letak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titik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benda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tidak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berubah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r>
              <a:rPr lang="en-US" sz="1800" dirty="0" err="1">
                <a:solidFill>
                  <a:srgbClr val="002060"/>
                </a:solidFill>
              </a:rPr>
              <a:t>Contoh</a:t>
            </a:r>
            <a:r>
              <a:rPr lang="en-US" sz="1800" dirty="0">
                <a:solidFill>
                  <a:srgbClr val="002060"/>
                </a:solidFill>
              </a:rPr>
              <a:t> bola </a:t>
            </a:r>
            <a:r>
              <a:rPr lang="en-US" sz="1800" dirty="0" err="1">
                <a:solidFill>
                  <a:srgbClr val="002060"/>
                </a:solidFill>
              </a:rPr>
              <a:t>ketika</a:t>
            </a:r>
            <a:r>
              <a:rPr lang="en-US" sz="1800" dirty="0">
                <a:solidFill>
                  <a:srgbClr val="002060"/>
                </a:solidFill>
              </a:rPr>
              <a:t> di </a:t>
            </a:r>
            <a:r>
              <a:rPr lang="en-US" sz="1800" dirty="0" err="1">
                <a:solidFill>
                  <a:srgbClr val="002060"/>
                </a:solidFill>
              </a:rPr>
              <a:t>dorong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letak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titik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beratnya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tetap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  <a:endParaRPr lang="en-ID" sz="1800" dirty="0">
              <a:solidFill>
                <a:srgbClr val="00206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02840" y="820999"/>
            <a:ext cx="4180204" cy="1080074"/>
            <a:chOff x="4805835" y="1110890"/>
            <a:chExt cx="3140430" cy="102966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4" t="38184" r="8521" b="43036"/>
            <a:stretch/>
          </p:blipFill>
          <p:spPr>
            <a:xfrm>
              <a:off x="4805835" y="1110890"/>
              <a:ext cx="3140430" cy="102966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0666C58-18B3-4716-94D8-0EEDAA684C0E}"/>
                </a:ext>
              </a:extLst>
            </p:cNvPr>
            <p:cNvSpPr txBox="1"/>
            <p:nvPr/>
          </p:nvSpPr>
          <p:spPr>
            <a:xfrm>
              <a:off x="5520095" y="1181839"/>
              <a:ext cx="2128956" cy="792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Kesetimbangan</a:t>
              </a:r>
              <a:endParaRPr lang="en-ID" sz="2400" b="1" dirty="0">
                <a:solidFill>
                  <a:prstClr val="white"/>
                </a:solidFill>
                <a:latin typeface="Calibri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Indiferen</a:t>
              </a:r>
              <a:endPara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0666C58-18B3-4716-94D8-0EEDAA684C0E}"/>
                </a:ext>
              </a:extLst>
            </p:cNvPr>
            <p:cNvSpPr txBox="1"/>
            <p:nvPr/>
          </p:nvSpPr>
          <p:spPr>
            <a:xfrm rot="21422376">
              <a:off x="4953969" y="1376321"/>
              <a:ext cx="495017" cy="498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0526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03</a:t>
              </a:r>
              <a:endPara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30526A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773534" y="517937"/>
            <a:ext cx="3145462" cy="3879172"/>
            <a:chOff x="5773534" y="517937"/>
            <a:chExt cx="3145462" cy="387917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75EA80-DAB9-47CF-9356-852C0E1585B8}"/>
                </a:ext>
              </a:extLst>
            </p:cNvPr>
            <p:cNvSpPr txBox="1"/>
            <p:nvPr/>
          </p:nvSpPr>
          <p:spPr>
            <a:xfrm>
              <a:off x="5773534" y="4097027"/>
              <a:ext cx="3145462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 err="1">
                  <a:solidFill>
                    <a:srgbClr val="002060"/>
                  </a:solidFill>
                </a:rPr>
                <a:t>Sumber</a:t>
              </a:r>
              <a:r>
                <a:rPr lang="en-ID" dirty="0">
                  <a:solidFill>
                    <a:srgbClr val="002060"/>
                  </a:solidFill>
                </a:rPr>
                <a:t>: </a:t>
              </a:r>
              <a:r>
                <a:rPr lang="en-ID" i="1" dirty="0">
                  <a:solidFill>
                    <a:srgbClr val="002060"/>
                  </a:solidFill>
                </a:rPr>
                <a:t>commons.wikimedia.org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13F9A63-247A-4ED4-8989-E3C83A87D5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14" t="17154" r="4186" b="16768"/>
            <a:stretch/>
          </p:blipFill>
          <p:spPr>
            <a:xfrm>
              <a:off x="6079421" y="517937"/>
              <a:ext cx="2245489" cy="3373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5241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DED3A0-8C12-4082-8AB8-941E29640235}"/>
              </a:ext>
            </a:extLst>
          </p:cNvPr>
          <p:cNvSpPr txBox="1"/>
          <p:nvPr/>
        </p:nvSpPr>
        <p:spPr>
          <a:xfrm>
            <a:off x="2370026" y="1565633"/>
            <a:ext cx="4403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403030"/>
                </a:solidFill>
                <a:latin typeface="Lucida Handwriting" panose="03010101010101010101" pitchFamily="66" charset="0"/>
              </a:rPr>
              <a:t>TERIMA KASIH</a:t>
            </a:r>
            <a:endParaRPr lang="en-ID" sz="4800" b="1" dirty="0">
              <a:solidFill>
                <a:srgbClr val="40303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2401" r="16138" b="8001"/>
          <a:stretch/>
        </p:blipFill>
        <p:spPr>
          <a:xfrm>
            <a:off x="1316476" y="91224"/>
            <a:ext cx="6590875" cy="446975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21348299">
            <a:off x="2284438" y="431983"/>
            <a:ext cx="4519987" cy="621957"/>
            <a:chOff x="327640" y="168538"/>
            <a:chExt cx="4519987" cy="62195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CF266A2-6451-4753-8CB3-556E57BFBEAB}"/>
                </a:ext>
              </a:extLst>
            </p:cNvPr>
            <p:cNvGrpSpPr/>
            <p:nvPr/>
          </p:nvGrpSpPr>
          <p:grpSpPr>
            <a:xfrm>
              <a:off x="327640" y="168538"/>
              <a:ext cx="4519987" cy="621957"/>
              <a:chOff x="914399" y="132142"/>
              <a:chExt cx="4519987" cy="621957"/>
            </a:xfrm>
          </p:grpSpPr>
          <p:sp>
            <p:nvSpPr>
              <p:cNvPr id="7" name="正方形/長方形 15">
                <a:extLst>
                  <a:ext uri="{FF2B5EF4-FFF2-40B4-BE49-F238E27FC236}">
                    <a16:creationId xmlns:a16="http://schemas.microsoft.com/office/drawing/2014/main" id="{2E47E29C-070C-452A-A721-5D7147939A1E}"/>
                  </a:ext>
                </a:extLst>
              </p:cNvPr>
              <p:cNvSpPr/>
              <p:nvPr/>
            </p:nvSpPr>
            <p:spPr>
              <a:xfrm>
                <a:off x="1005737" y="701032"/>
                <a:ext cx="2856070" cy="5306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8"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Open Sans"/>
                </a:endParaRPr>
              </a:p>
            </p:txBody>
          </p:sp>
          <p:sp>
            <p:nvSpPr>
              <p:cNvPr id="8" name="テキスト プレースホルダー 6">
                <a:extLst>
                  <a:ext uri="{FF2B5EF4-FFF2-40B4-BE49-F238E27FC236}">
                    <a16:creationId xmlns:a16="http://schemas.microsoft.com/office/drawing/2014/main" id="{29F1066E-F0CA-45D1-9935-2C3E7B4B16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399" y="132142"/>
                <a:ext cx="4519987" cy="567680"/>
              </a:xfrm>
              <a:prstGeom prst="rect">
                <a:avLst/>
              </a:prstGeom>
            </p:spPr>
            <p:txBody>
              <a:bodyPr vert="horz" lIns="163275" tIns="81638" rIns="163275" bIns="81638" rtlCol="0" anchor="t">
                <a:noAutofit/>
              </a:bodyPr>
              <a:lstStyle>
                <a:lvl1pPr marL="0" indent="0" algn="l" defTabSz="1632753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kumimoji="1" sz="3200" i="0" kern="1200" baseline="0">
                    <a:solidFill>
                      <a:schemeClr val="accent1"/>
                    </a:solidFill>
                    <a:latin typeface="Route 159 SemiBold" pitchFamily="50" charset="0"/>
                    <a:ea typeface="+mn-ea"/>
                    <a:cs typeface="+mn-cs"/>
                  </a:defRPr>
                </a:lvl1pPr>
                <a:lvl2pPr marL="1326612" indent="-510235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5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40941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857317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73693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490070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306446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122822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939199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d-ID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PENDAHULUAN</a:t>
                </a:r>
                <a:endParaRPr lang="en-US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6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4375040" flipH="1">
              <a:off x="3123931" y="314617"/>
              <a:ext cx="412389" cy="41238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B781876-F70B-492D-AB74-D4FFEB23E75A}"/>
              </a:ext>
            </a:extLst>
          </p:cNvPr>
          <p:cNvSpPr/>
          <p:nvPr/>
        </p:nvSpPr>
        <p:spPr>
          <a:xfrm rot="21390260">
            <a:off x="2297061" y="1390724"/>
            <a:ext cx="51721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/>
            <a:r>
              <a:rPr lang="en-US" sz="1400" dirty="0" err="1"/>
              <a:t>Tentu</a:t>
            </a:r>
            <a:r>
              <a:rPr lang="en-US" sz="1400" dirty="0"/>
              <a:t> </a:t>
            </a:r>
            <a:r>
              <a:rPr lang="en-US" sz="1400" dirty="0" err="1"/>
              <a:t>kita</a:t>
            </a:r>
            <a:r>
              <a:rPr lang="en-US" sz="1400" dirty="0"/>
              <a:t> </a:t>
            </a:r>
            <a:r>
              <a:rPr lang="en-US" sz="1400" dirty="0" err="1"/>
              <a:t>sering</a:t>
            </a:r>
            <a:r>
              <a:rPr lang="en-US" sz="1400" dirty="0"/>
              <a:t> </a:t>
            </a:r>
            <a:r>
              <a:rPr lang="en-US" sz="1400" dirty="0" err="1"/>
              <a:t>membuka</a:t>
            </a:r>
            <a:r>
              <a:rPr lang="en-US" sz="1400" dirty="0"/>
              <a:t> </a:t>
            </a:r>
            <a:r>
              <a:rPr lang="en-US" sz="1400" dirty="0" err="1"/>
              <a:t>sebuah</a:t>
            </a:r>
            <a:r>
              <a:rPr lang="en-US" sz="1400" dirty="0"/>
              <a:t> </a:t>
            </a:r>
            <a:r>
              <a:rPr lang="en-US" sz="1400" dirty="0" err="1"/>
              <a:t>pintu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 di </a:t>
            </a:r>
            <a:r>
              <a:rPr lang="en-US" sz="1400" dirty="0" err="1"/>
              <a:t>dorong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di </a:t>
            </a:r>
            <a:r>
              <a:rPr lang="en-US" sz="1400" dirty="0" err="1"/>
              <a:t>tarik</a:t>
            </a:r>
            <a:r>
              <a:rPr lang="en-US" sz="1400" dirty="0"/>
              <a:t>. </a:t>
            </a:r>
            <a:r>
              <a:rPr lang="en-US" sz="1400" dirty="0" err="1"/>
              <a:t>Apakah</a:t>
            </a:r>
            <a:r>
              <a:rPr lang="en-US" sz="1400" dirty="0"/>
              <a:t>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sadar</a:t>
            </a:r>
            <a:r>
              <a:rPr lang="en-US" sz="1400" dirty="0"/>
              <a:t>,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mendorong</a:t>
            </a:r>
            <a:r>
              <a:rPr lang="en-US" sz="1400" dirty="0"/>
              <a:t> </a:t>
            </a:r>
            <a:r>
              <a:rPr lang="en-US" sz="1400" dirty="0" err="1"/>
              <a:t>pintu</a:t>
            </a:r>
            <a:r>
              <a:rPr lang="en-US" sz="1400" dirty="0"/>
              <a:t> di </a:t>
            </a:r>
            <a:r>
              <a:rPr lang="en-US" sz="1400" dirty="0" err="1"/>
              <a:t>tengah</a:t>
            </a:r>
            <a:r>
              <a:rPr lang="en-US" sz="1400" dirty="0"/>
              <a:t> </a:t>
            </a:r>
            <a:r>
              <a:rPr lang="en-US" sz="1400" dirty="0" err="1"/>
              <a:t>memerlukan</a:t>
            </a:r>
            <a:r>
              <a:rPr lang="en-US" sz="1400" dirty="0"/>
              <a:t> </a:t>
            </a:r>
            <a:r>
              <a:rPr lang="en-US" sz="1400" dirty="0" err="1"/>
              <a:t>tenaga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besar</a:t>
            </a:r>
            <a:r>
              <a:rPr lang="en-US" sz="1400" dirty="0"/>
              <a:t> </a:t>
            </a:r>
            <a:r>
              <a:rPr lang="en-US" sz="1400" dirty="0" err="1"/>
              <a:t>dibandingkan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mendorong</a:t>
            </a:r>
            <a:r>
              <a:rPr lang="en-US" sz="1400" dirty="0"/>
              <a:t> </a:t>
            </a:r>
            <a:r>
              <a:rPr lang="en-US" sz="1400" dirty="0" err="1"/>
              <a:t>pintu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gagang</a:t>
            </a:r>
            <a:r>
              <a:rPr lang="en-US" sz="1400" dirty="0"/>
              <a:t> </a:t>
            </a:r>
            <a:r>
              <a:rPr lang="en-US" sz="1400" dirty="0" err="1"/>
              <a:t>pintunya</a:t>
            </a:r>
            <a:r>
              <a:rPr lang="en-US" sz="1400" dirty="0"/>
              <a:t> (</a:t>
            </a:r>
            <a:r>
              <a:rPr lang="en-US" sz="1400" dirty="0" err="1"/>
              <a:t>ujung</a:t>
            </a:r>
            <a:r>
              <a:rPr lang="en-US" sz="1400" dirty="0"/>
              <a:t> </a:t>
            </a:r>
            <a:r>
              <a:rPr lang="en-US" sz="1400" dirty="0" err="1"/>
              <a:t>pintu</a:t>
            </a:r>
            <a:r>
              <a:rPr lang="en-US" sz="1400" dirty="0"/>
              <a:t>)? </a:t>
            </a:r>
            <a:r>
              <a:rPr lang="en-US" sz="1400" dirty="0" err="1"/>
              <a:t>Mengapa</a:t>
            </a:r>
            <a:r>
              <a:rPr lang="en-US" sz="1400" dirty="0"/>
              <a:t> </a:t>
            </a:r>
            <a:r>
              <a:rPr lang="en-US" sz="1400" dirty="0" err="1"/>
              <a:t>demikian</a:t>
            </a:r>
            <a:r>
              <a:rPr lang="en-US" sz="1400" dirty="0"/>
              <a:t>?</a:t>
            </a:r>
          </a:p>
          <a:p>
            <a:pPr indent="285750" algn="just"/>
            <a:r>
              <a:rPr lang="en-US" sz="1400" dirty="0" err="1"/>
              <a:t>Pernahkah</a:t>
            </a:r>
            <a:r>
              <a:rPr lang="en-US" sz="1400" dirty="0"/>
              <a:t>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melihat</a:t>
            </a:r>
            <a:r>
              <a:rPr lang="en-US" sz="1400" dirty="0"/>
              <a:t> </a:t>
            </a:r>
            <a:r>
              <a:rPr lang="en-US" sz="1400" dirty="0" err="1"/>
              <a:t>seorang</a:t>
            </a:r>
            <a:r>
              <a:rPr lang="en-US" sz="1400" dirty="0"/>
              <a:t> </a:t>
            </a:r>
            <a:r>
              <a:rPr lang="en-US" sz="1400" dirty="0" err="1"/>
              <a:t>pebalet</a:t>
            </a:r>
            <a:r>
              <a:rPr lang="en-US" sz="1400" dirty="0"/>
              <a:t> </a:t>
            </a:r>
            <a:r>
              <a:rPr lang="en-US" sz="1400" dirty="0" err="1"/>
              <a:t>sedang</a:t>
            </a:r>
            <a:r>
              <a:rPr lang="en-US" sz="1400" dirty="0"/>
              <a:t> </a:t>
            </a:r>
            <a:r>
              <a:rPr lang="en-US" sz="1400" dirty="0" err="1"/>
              <a:t>menari</a:t>
            </a:r>
            <a:r>
              <a:rPr lang="en-US" sz="1400" dirty="0"/>
              <a:t>? Salah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tarian</a:t>
            </a:r>
            <a:r>
              <a:rPr lang="en-US" sz="1400" dirty="0"/>
              <a:t> yang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lakukan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putaran</a:t>
            </a:r>
            <a:r>
              <a:rPr lang="en-US" sz="1400" dirty="0"/>
              <a:t>.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berputar</a:t>
            </a:r>
            <a:r>
              <a:rPr lang="en-US" sz="1400" dirty="0"/>
              <a:t> </a:t>
            </a:r>
            <a:r>
              <a:rPr lang="en-US" sz="1400" dirty="0" err="1"/>
              <a:t>makin</a:t>
            </a:r>
            <a:r>
              <a:rPr lang="en-US" sz="1400" dirty="0"/>
              <a:t> </a:t>
            </a:r>
            <a:r>
              <a:rPr lang="en-US" sz="1400" dirty="0" err="1"/>
              <a:t>cepat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makin</a:t>
            </a:r>
            <a:r>
              <a:rPr lang="en-US" sz="1400" dirty="0"/>
              <a:t> </a:t>
            </a:r>
            <a:r>
              <a:rPr lang="en-US" sz="1400" dirty="0" err="1"/>
              <a:t>lambat</a:t>
            </a:r>
            <a:r>
              <a:rPr lang="en-US" sz="1400" dirty="0"/>
              <a:t>. </a:t>
            </a:r>
            <a:r>
              <a:rPr lang="en-US" sz="1400" dirty="0" err="1"/>
              <a:t>Mengapa</a:t>
            </a:r>
            <a:r>
              <a:rPr lang="en-US" sz="1400" dirty="0"/>
              <a:t> </a:t>
            </a:r>
            <a:r>
              <a:rPr lang="en-US" sz="1400" dirty="0" err="1"/>
              <a:t>demikian</a:t>
            </a:r>
            <a:r>
              <a:rPr lang="en-US" sz="1400" dirty="0"/>
              <a:t>?</a:t>
            </a:r>
          </a:p>
          <a:p>
            <a:pPr indent="285750" algn="just"/>
            <a:r>
              <a:rPr lang="en-US" sz="1400" dirty="0"/>
              <a:t>Hal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berkaitan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b="1" dirty="0" err="1"/>
              <a:t>Dinamika</a:t>
            </a:r>
            <a:r>
              <a:rPr lang="en-US" sz="1400" b="1" dirty="0"/>
              <a:t> </a:t>
            </a:r>
            <a:r>
              <a:rPr lang="en-US" sz="1400" b="1" dirty="0" err="1"/>
              <a:t>Rotasi</a:t>
            </a:r>
            <a:r>
              <a:rPr lang="en-US" sz="1400" b="1" dirty="0"/>
              <a:t> </a:t>
            </a:r>
            <a:r>
              <a:rPr lang="en-US" sz="1400" b="1" dirty="0" err="1"/>
              <a:t>dan</a:t>
            </a:r>
            <a:r>
              <a:rPr lang="en-US" sz="1400" b="1" dirty="0"/>
              <a:t> </a:t>
            </a:r>
            <a:r>
              <a:rPr lang="en-US" sz="1400" b="1" dirty="0" err="1"/>
              <a:t>Kesetimbangan</a:t>
            </a:r>
            <a:r>
              <a:rPr lang="en-US" sz="1400" b="1" dirty="0"/>
              <a:t> Benda </a:t>
            </a:r>
            <a:r>
              <a:rPr lang="en-US" sz="1400" b="1" dirty="0" err="1"/>
              <a:t>Tegar</a:t>
            </a:r>
            <a:r>
              <a:rPr lang="en-US" sz="1400" b="1" dirty="0"/>
              <a:t> </a:t>
            </a:r>
            <a:r>
              <a:rPr lang="en-US" sz="1400" dirty="0"/>
              <a:t>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pelajari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bab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. Mari </a:t>
            </a:r>
            <a:r>
              <a:rPr lang="en-US" sz="1400" dirty="0" err="1"/>
              <a:t>simak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saksama</a:t>
            </a:r>
            <a:r>
              <a:rPr lang="en-US" sz="1400" dirty="0"/>
              <a:t>. 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1235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705" y="123901"/>
            <a:ext cx="6393137" cy="671855"/>
            <a:chOff x="329705" y="85801"/>
            <a:chExt cx="6393137" cy="671855"/>
          </a:xfrm>
        </p:grpSpPr>
        <p:sp>
          <p:nvSpPr>
            <p:cNvPr id="4" name="テキスト プレースホルダー 5">
              <a:extLst>
                <a:ext uri="{FF2B5EF4-FFF2-40B4-BE49-F238E27FC236}">
                  <a16:creationId xmlns:a16="http://schemas.microsoft.com/office/drawing/2014/main" id="{7F66597D-7C1A-405B-A621-9250A8C08138}"/>
                </a:ext>
              </a:extLst>
            </p:cNvPr>
            <p:cNvSpPr txBox="1">
              <a:spLocks/>
            </p:cNvSpPr>
            <p:nvPr/>
          </p:nvSpPr>
          <p:spPr>
            <a:xfrm>
              <a:off x="329705" y="117393"/>
              <a:ext cx="699120" cy="4660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lIns="163275" tIns="81638" rIns="163275" bIns="81638" rtlCol="0">
              <a:noAutofit/>
            </a:bodyPr>
            <a:lstStyle>
              <a:lvl1pPr marL="0" indent="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kumimoji="1" sz="2400" kern="1200" baseline="0">
                  <a:solidFill>
                    <a:schemeClr val="tx2"/>
                  </a:solidFill>
                  <a:latin typeface="Route 159 UltraLight" pitchFamily="50" charset="0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32713">
                <a:defRPr/>
              </a:pPr>
              <a:endParaRPr lang="ja-JP" altLang="en-US" sz="20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直角三角形 10">
              <a:extLst>
                <a:ext uri="{FF2B5EF4-FFF2-40B4-BE49-F238E27FC236}">
                  <a16:creationId xmlns:a16="http://schemas.microsoft.com/office/drawing/2014/main" id="{1B542BBE-F4EA-46B9-A049-A70F7B06CCCF}"/>
                </a:ext>
              </a:extLst>
            </p:cNvPr>
            <p:cNvSpPr/>
            <p:nvPr/>
          </p:nvSpPr>
          <p:spPr>
            <a:xfrm rot="5400000">
              <a:off x="795528" y="524359"/>
              <a:ext cx="186433" cy="28016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endParaRPr kumimoji="1" lang="ja-JP" altLang="en-US" kern="0" dirty="0">
                <a:solidFill>
                  <a:sysClr val="window" lastClr="FFFFFF"/>
                </a:solidFill>
                <a:latin typeface="Open Sans"/>
              </a:endParaRPr>
            </a:p>
          </p:txBody>
        </p:sp>
        <p:sp>
          <p:nvSpPr>
            <p:cNvPr id="6" name="正方形/長方形 15">
              <a:extLst>
                <a:ext uri="{FF2B5EF4-FFF2-40B4-BE49-F238E27FC236}">
                  <a16:creationId xmlns:a16="http://schemas.microsoft.com/office/drawing/2014/main" id="{57DC62A0-338C-462D-955E-1DD70283263E}"/>
                </a:ext>
              </a:extLst>
            </p:cNvPr>
            <p:cNvSpPr/>
            <p:nvPr/>
          </p:nvSpPr>
          <p:spPr>
            <a:xfrm>
              <a:off x="1106842" y="532823"/>
              <a:ext cx="5616000" cy="457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endParaRPr kumimoji="1" lang="ja-JP" altLang="en-US" kern="0" dirty="0">
                <a:solidFill>
                  <a:sysClr val="window" lastClr="FFFFFF"/>
                </a:solidFill>
                <a:latin typeface="Open San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12A415-2C76-476C-9864-670DA094215C}"/>
                </a:ext>
              </a:extLst>
            </p:cNvPr>
            <p:cNvSpPr txBox="1"/>
            <p:nvPr/>
          </p:nvSpPr>
          <p:spPr>
            <a:xfrm>
              <a:off x="477928" y="85801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A</a:t>
              </a:r>
              <a:endParaRPr lang="en-US" sz="2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7928" y="932413"/>
            <a:ext cx="3321893" cy="2882569"/>
            <a:chOff x="1036346" y="1180204"/>
            <a:chExt cx="2949217" cy="34653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0" t="29400" r="65350" b="4801"/>
            <a:stretch/>
          </p:blipFill>
          <p:spPr>
            <a:xfrm>
              <a:off x="1036346" y="1180204"/>
              <a:ext cx="2949217" cy="346533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750093" y="1520958"/>
              <a:ext cx="1345667" cy="5512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2200" b="1" dirty="0" err="1">
                  <a:solidFill>
                    <a:srgbClr val="71443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Momen</a:t>
              </a:r>
              <a:r>
                <a:rPr lang="en-US" sz="2200" b="1" dirty="0">
                  <a:solidFill>
                    <a:srgbClr val="71443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Gaya</a:t>
              </a:r>
              <a:endParaRPr lang="en-ID" sz="2200" dirty="0">
                <a:solidFill>
                  <a:srgbClr val="7144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07688" y="2149088"/>
              <a:ext cx="2406532" cy="2108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800" b="1" dirty="0" err="1">
                  <a:solidFill>
                    <a:schemeClr val="tx2">
                      <a:lumMod val="50000"/>
                    </a:schemeClr>
                  </a:solidFill>
                </a:rPr>
                <a:t>Momen</a:t>
              </a:r>
              <a:r>
                <a:rPr lang="en-US" sz="1800" b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b="1" dirty="0" err="1">
                  <a:solidFill>
                    <a:schemeClr val="tx2">
                      <a:lumMod val="50000"/>
                    </a:schemeClr>
                  </a:solidFill>
                </a:rPr>
                <a:t>gaya</a:t>
              </a:r>
              <a:r>
                <a:rPr lang="en-US" sz="1800" b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adalah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penyebab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benda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berotasi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800" b="1" dirty="0" err="1">
                  <a:solidFill>
                    <a:schemeClr val="tx2">
                      <a:lumMod val="50000"/>
                    </a:schemeClr>
                  </a:solidFill>
                </a:rPr>
                <a:t>Momen</a:t>
              </a:r>
              <a:r>
                <a:rPr lang="en-US" sz="1800" b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b="1" dirty="0" err="1">
                  <a:solidFill>
                    <a:schemeClr val="tx2">
                      <a:lumMod val="50000"/>
                    </a:schemeClr>
                  </a:solidFill>
                </a:rPr>
                <a:t>gaya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biasa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dikenal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juga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dengan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istilah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torsi (</a:t>
              </a:r>
              <a:r>
                <a:rPr lang="en-US" sz="1800" i="1" dirty="0">
                  <a:solidFill>
                    <a:schemeClr val="tx2">
                      <a:lumMod val="50000"/>
                    </a:schemeClr>
                  </a:solidFill>
                </a:rPr>
                <a:t>torque).</a:t>
              </a:r>
              <a:endParaRPr lang="en-ID" sz="18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A2314A-94CE-4F85-B962-CFE2030DBC9F}"/>
                  </a:ext>
                </a:extLst>
              </p:cNvPr>
              <p:cNvSpPr txBox="1"/>
              <p:nvPr/>
            </p:nvSpPr>
            <p:spPr>
              <a:xfrm>
                <a:off x="4208432" y="2460877"/>
                <a:ext cx="427454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>
                    <a:solidFill>
                      <a:srgbClr val="002060"/>
                    </a:solidFill>
                  </a:rPr>
                  <a:t>dengan</a:t>
                </a:r>
                <a:endParaRPr lang="en-US" sz="18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𝛕</m:t>
                    </m:r>
                  </m:oMath>
                </a14:m>
                <a:r>
                  <a:rPr lang="en-ID" sz="1800" dirty="0">
                    <a:solidFill>
                      <a:srgbClr val="002060"/>
                    </a:solidFill>
                  </a:rPr>
                  <a:t> = momen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gaya</a:t>
                </a:r>
                <a:r>
                  <a:rPr lang="en-ID" sz="1800" dirty="0">
                    <a:solidFill>
                      <a:srgbClr val="002060"/>
                    </a:solidFill>
                  </a:rPr>
                  <a:t> (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N.m</a:t>
                </a:r>
                <a:r>
                  <a:rPr lang="en-ID" sz="1800" dirty="0">
                    <a:solidFill>
                      <a:srgbClr val="002060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ID" sz="1800" dirty="0">
                    <a:solidFill>
                      <a:srgbClr val="002060"/>
                    </a:solidFill>
                  </a:rPr>
                  <a:t> = lengan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gaya</a:t>
                </a:r>
                <a:r>
                  <a:rPr lang="en-ID" sz="1800" dirty="0">
                    <a:solidFill>
                      <a:srgbClr val="002060"/>
                    </a:solidFill>
                  </a:rPr>
                  <a:t> (m)</a:t>
                </a:r>
                <a:endParaRPr lang="en-ID" sz="1800" b="1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ID" sz="1800" dirty="0">
                    <a:solidFill>
                      <a:srgbClr val="002060"/>
                    </a:solidFill>
                  </a:rPr>
                  <a:t> = gaya (N)</a:t>
                </a:r>
                <a:endParaRPr lang="en-ID" sz="1800" b="1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ID" sz="1800" dirty="0">
                    <a:solidFill>
                      <a:srgbClr val="002060"/>
                    </a:solidFill>
                  </a:rPr>
                  <a:t> =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sudut</a:t>
                </a:r>
                <a:r>
                  <a:rPr lang="en-ID" sz="1800" dirty="0">
                    <a:solidFill>
                      <a:srgbClr val="002060"/>
                    </a:solidFill>
                  </a:rPr>
                  <a:t>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antara</a:t>
                </a:r>
                <a:r>
                  <a:rPr lang="en-ID" sz="1800" dirty="0">
                    <a:solidFill>
                      <a:srgbClr val="002060"/>
                    </a:solidFill>
                  </a:rPr>
                  <a:t> </a:t>
                </a:r>
                <a:r>
                  <a:rPr lang="en-ID" sz="1800" b="1" i="1" dirty="0">
                    <a:solidFill>
                      <a:srgbClr val="002060"/>
                    </a:solidFill>
                  </a:rPr>
                  <a:t>r</a:t>
                </a:r>
                <a:r>
                  <a:rPr lang="en-ID" sz="1800" b="1" dirty="0">
                    <a:solidFill>
                      <a:srgbClr val="002060"/>
                    </a:solidFill>
                  </a:rPr>
                  <a:t>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dan</a:t>
                </a:r>
                <a:r>
                  <a:rPr lang="en-ID" sz="1800" dirty="0">
                    <a:solidFill>
                      <a:srgbClr val="002060"/>
                    </a:solidFill>
                  </a:rPr>
                  <a:t> </a:t>
                </a:r>
                <a:r>
                  <a:rPr lang="en-ID" sz="1800" b="1" i="1" dirty="0">
                    <a:solidFill>
                      <a:srgbClr val="002060"/>
                    </a:solidFill>
                  </a:rPr>
                  <a:t>F </a:t>
                </a:r>
                <a:r>
                  <a:rPr lang="en-ID" sz="1800" dirty="0">
                    <a:solidFill>
                      <a:srgbClr val="002060"/>
                    </a:solidFill>
                  </a:rPr>
                  <a:t>(</a:t>
                </a:r>
                <a:r>
                  <a:rPr lang="en-ID" sz="1800" baseline="30000" dirty="0">
                    <a:solidFill>
                      <a:srgbClr val="002060"/>
                    </a:solidFill>
                  </a:rPr>
                  <a:t>o</a:t>
                </a:r>
                <a:r>
                  <a:rPr lang="en-ID" sz="1800" dirty="0">
                    <a:solidFill>
                      <a:srgbClr val="002060"/>
                    </a:solidFill>
                  </a:rPr>
                  <a:t>)</a:t>
                </a:r>
                <a:endParaRPr lang="en-ID" sz="18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A2314A-94CE-4F85-B962-CFE2030DB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432" y="2460877"/>
                <a:ext cx="4274543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1140" t="-20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1492;p35">
                <a:extLst>
                  <a:ext uri="{FF2B5EF4-FFF2-40B4-BE49-F238E27FC236}">
                    <a16:creationId xmlns:a16="http://schemas.microsoft.com/office/drawing/2014/main" id="{CF4044AA-7698-4BBA-BBF1-026945F84F4F}"/>
                  </a:ext>
                </a:extLst>
              </p:cNvPr>
              <p:cNvSpPr/>
              <p:nvPr/>
            </p:nvSpPr>
            <p:spPr>
              <a:xfrm>
                <a:off x="4285561" y="1971563"/>
                <a:ext cx="2533856" cy="402134"/>
              </a:xfrm>
              <a:prstGeom prst="rect">
                <a:avLst/>
              </a:prstGeom>
              <a:noFill/>
              <a:ln w="28575">
                <a:solidFill>
                  <a:srgbClr val="30526A"/>
                </a:solidFill>
                <a:prstDash val="sysDash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𝛕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Google Shape;1492;p35">
                <a:extLst>
                  <a:ext uri="{FF2B5EF4-FFF2-40B4-BE49-F238E27FC236}">
                    <a16:creationId xmlns:a16="http://schemas.microsoft.com/office/drawing/2014/main" id="{CF4044AA-7698-4BBA-BBF1-026945F84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561" y="1971563"/>
                <a:ext cx="2533856" cy="4021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30526A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プレースホルダー 6">
            <a:extLst>
              <a:ext uri="{FF2B5EF4-FFF2-40B4-BE49-F238E27FC236}">
                <a16:creationId xmlns:a16="http://schemas.microsoft.com/office/drawing/2014/main" id="{47502705-4497-41E2-9B48-ADB03CD55088}"/>
              </a:ext>
            </a:extLst>
          </p:cNvPr>
          <p:cNvSpPr txBox="1">
            <a:spLocks/>
          </p:cNvSpPr>
          <p:nvPr/>
        </p:nvSpPr>
        <p:spPr>
          <a:xfrm>
            <a:off x="1015505" y="2035"/>
            <a:ext cx="7683696" cy="567680"/>
          </a:xfrm>
          <a:prstGeom prst="rect">
            <a:avLst/>
          </a:prstGeom>
        </p:spPr>
        <p:txBody>
          <a:bodyPr vert="horz" lIns="163275" tIns="81638" rIns="163275" bIns="81638" rtlCol="0" anchor="t">
            <a:no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3200" i="0" kern="1200" baseline="0">
                <a:solidFill>
                  <a:schemeClr val="accent1"/>
                </a:solidFill>
                <a:latin typeface="Route 159 SemiBold" pitchFamily="50" charset="0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MOMEN GAYA</a:t>
            </a:r>
            <a:r>
              <a:rPr kumimoji="1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DAN MOMEN INERSIA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1492;p35">
                <a:extLst>
                  <a:ext uri="{FF2B5EF4-FFF2-40B4-BE49-F238E27FC236}">
                    <a16:creationId xmlns:a16="http://schemas.microsoft.com/office/drawing/2014/main" id="{CF4044AA-7698-4BBA-BBF1-026945F84F4F}"/>
                  </a:ext>
                </a:extLst>
              </p:cNvPr>
              <p:cNvSpPr/>
              <p:nvPr/>
            </p:nvSpPr>
            <p:spPr>
              <a:xfrm>
                <a:off x="4285561" y="1352820"/>
                <a:ext cx="2533856" cy="402134"/>
              </a:xfrm>
              <a:prstGeom prst="rect">
                <a:avLst/>
              </a:prstGeom>
              <a:noFill/>
              <a:ln w="28575">
                <a:solidFill>
                  <a:srgbClr val="30526A"/>
                </a:solidFill>
                <a:prstDash val="sysDash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ar-AE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ar-AE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𝛕</m:t>
                          </m:r>
                        </m:e>
                      </m:acc>
                      <m:r>
                        <a:rPr lang="ar-AE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ar-AE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ar-AE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ar-AE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ar-AE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ar-AE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ar-AE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Google Shape;1492;p35">
                <a:extLst>
                  <a:ext uri="{FF2B5EF4-FFF2-40B4-BE49-F238E27FC236}">
                    <a16:creationId xmlns:a16="http://schemas.microsoft.com/office/drawing/2014/main" id="{CF4044AA-7698-4BBA-BBF1-026945F84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561" y="1352820"/>
                <a:ext cx="2533856" cy="4021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30526A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9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 animBg="1"/>
      <p:bldP spid="21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77928" y="906152"/>
            <a:ext cx="3113571" cy="2714169"/>
            <a:chOff x="1036346" y="1151070"/>
            <a:chExt cx="2764266" cy="30112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0" t="29400" r="65350" b="4801"/>
            <a:stretch/>
          </p:blipFill>
          <p:spPr>
            <a:xfrm>
              <a:off x="1036346" y="1151070"/>
              <a:ext cx="2764266" cy="301124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513613" y="1451944"/>
              <a:ext cx="1595711" cy="4893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2000" b="1" dirty="0" err="1">
                  <a:solidFill>
                    <a:srgbClr val="71443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Momen</a:t>
              </a:r>
              <a:r>
                <a:rPr lang="en-US" sz="2000" b="1" dirty="0">
                  <a:solidFill>
                    <a:srgbClr val="71443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71443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Inersia</a:t>
              </a:r>
              <a:endParaRPr lang="en-ID" sz="2000" dirty="0">
                <a:solidFill>
                  <a:srgbClr val="7144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50050" y="2072204"/>
              <a:ext cx="2136856" cy="1639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dirty="0" err="1">
                  <a:solidFill>
                    <a:schemeClr val="tx2">
                      <a:lumMod val="50000"/>
                    </a:schemeClr>
                  </a:solidFill>
                </a:rPr>
                <a:t>Momen</a:t>
              </a:r>
              <a:r>
                <a:rPr lang="en-US" sz="1800" b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b="1" dirty="0" err="1">
                  <a:solidFill>
                    <a:schemeClr val="tx2">
                      <a:lumMod val="50000"/>
                    </a:schemeClr>
                  </a:solidFill>
                </a:rPr>
                <a:t>inersia</a:t>
              </a:r>
              <a:r>
                <a:rPr lang="en-US" sz="1800" b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adalah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kemampuan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suatu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benda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untuk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tetap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mempertahankan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gerak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rotasinya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1492;p35">
                <a:extLst>
                  <a:ext uri="{FF2B5EF4-FFF2-40B4-BE49-F238E27FC236}">
                    <a16:creationId xmlns:a16="http://schemas.microsoft.com/office/drawing/2014/main" id="{CF4044AA-7698-4BBA-BBF1-026945F84F4F}"/>
                  </a:ext>
                </a:extLst>
              </p:cNvPr>
              <p:cNvSpPr/>
              <p:nvPr/>
            </p:nvSpPr>
            <p:spPr>
              <a:xfrm>
                <a:off x="4606502" y="2281043"/>
                <a:ext cx="2071172" cy="402134"/>
              </a:xfrm>
              <a:prstGeom prst="rect">
                <a:avLst/>
              </a:prstGeom>
              <a:noFill/>
              <a:ln w="28575">
                <a:solidFill>
                  <a:srgbClr val="30526A"/>
                </a:solidFill>
                <a:prstDash val="sysDash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ar-AE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AE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ar-AE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ar-AE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ar-AE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AE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Google Shape;1492;p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4044AA-7698-4BBA-BBF1-026945F84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502" y="2281043"/>
                <a:ext cx="2071172" cy="402134"/>
              </a:xfrm>
              <a:prstGeom prst="rect">
                <a:avLst/>
              </a:prstGeom>
              <a:blipFill rotWithShape="1">
                <a:blip r:embed="rId3"/>
                <a:stretch>
                  <a:fillRect b="-1408"/>
                </a:stretch>
              </a:blipFill>
              <a:ln w="28575">
                <a:solidFill>
                  <a:srgbClr val="30526A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A2314A-94CE-4F85-B962-CFE2030DBC9F}"/>
                  </a:ext>
                </a:extLst>
              </p:cNvPr>
              <p:cNvSpPr txBox="1"/>
              <p:nvPr/>
            </p:nvSpPr>
            <p:spPr>
              <a:xfrm>
                <a:off x="4370081" y="3020156"/>
                <a:ext cx="45193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>
                    <a:solidFill>
                      <a:srgbClr val="002060"/>
                    </a:solidFill>
                  </a:rPr>
                  <a:t>dengan</a:t>
                </a:r>
                <a:endParaRPr lang="en-US" sz="18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ID" sz="1800" dirty="0">
                    <a:solidFill>
                      <a:srgbClr val="002060"/>
                    </a:solidFill>
                  </a:rPr>
                  <a:t> = momen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inersia</a:t>
                </a:r>
                <a:r>
                  <a:rPr lang="en-ID" sz="1800" dirty="0">
                    <a:solidFill>
                      <a:srgbClr val="002060"/>
                    </a:solidFill>
                  </a:rPr>
                  <a:t> (kg∙m</a:t>
                </a:r>
                <a:r>
                  <a:rPr lang="en-ID" sz="1800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ID" sz="1800" dirty="0">
                    <a:solidFill>
                      <a:srgbClr val="002060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ID" sz="1800" dirty="0">
                    <a:solidFill>
                      <a:srgbClr val="002060"/>
                    </a:solidFill>
                  </a:rPr>
                  <a:t> = massa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ID" sz="1800" dirty="0">
                    <a:solidFill>
                      <a:srgbClr val="002060"/>
                    </a:solidFill>
                  </a:rPr>
                  <a:t> (kg)</a:t>
                </a:r>
                <a:endParaRPr lang="en-ID" sz="1800" b="1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ID" sz="1800" dirty="0">
                    <a:solidFill>
                      <a:srgbClr val="002060"/>
                    </a:solidFill>
                  </a:rPr>
                  <a:t> = jarak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benda</a:t>
                </a:r>
                <a:r>
                  <a:rPr lang="en-ID" sz="1800" dirty="0">
                    <a:solidFill>
                      <a:srgbClr val="002060"/>
                    </a:solidFill>
                  </a:rPr>
                  <a:t>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dari</a:t>
                </a:r>
                <a:r>
                  <a:rPr lang="en-ID" sz="1800" dirty="0">
                    <a:solidFill>
                      <a:srgbClr val="002060"/>
                    </a:solidFill>
                  </a:rPr>
                  <a:t>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ID" sz="1800" dirty="0">
                    <a:solidFill>
                      <a:srgbClr val="002060"/>
                    </a:solidFill>
                  </a:rPr>
                  <a:t>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putar</a:t>
                </a:r>
                <a:r>
                  <a:rPr lang="en-ID" sz="1800" dirty="0">
                    <a:solidFill>
                      <a:srgbClr val="002060"/>
                    </a:solidFill>
                  </a:rPr>
                  <a:t> (m)</a:t>
                </a:r>
                <a:endParaRPr lang="en-ID" sz="18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A2314A-94CE-4F85-B962-CFE2030DB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081" y="3020156"/>
                <a:ext cx="451931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215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3904340" y="888527"/>
            <a:ext cx="3242349" cy="1155416"/>
            <a:chOff x="4805835" y="1110891"/>
            <a:chExt cx="3140430" cy="92912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4" t="38184" r="8521" b="43036"/>
            <a:stretch/>
          </p:blipFill>
          <p:spPr>
            <a:xfrm>
              <a:off x="4805835" y="1110891"/>
              <a:ext cx="3140430" cy="92912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0666C58-18B3-4716-94D8-0EEDAA684C0E}"/>
                </a:ext>
              </a:extLst>
            </p:cNvPr>
            <p:cNvSpPr txBox="1"/>
            <p:nvPr/>
          </p:nvSpPr>
          <p:spPr>
            <a:xfrm rot="21422376">
              <a:off x="5303244" y="1237040"/>
              <a:ext cx="2431883" cy="569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</a:rPr>
                <a:t>Momen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Inersia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Partikel</a:t>
              </a:r>
              <a:endParaRPr lang="en-ID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666C58-18B3-4716-94D8-0EEDAA684C0E}"/>
                </a:ext>
              </a:extLst>
            </p:cNvPr>
            <p:cNvSpPr txBox="1"/>
            <p:nvPr/>
          </p:nvSpPr>
          <p:spPr>
            <a:xfrm rot="21422376">
              <a:off x="4946139" y="1368444"/>
              <a:ext cx="60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30526A"/>
                  </a:solidFill>
                </a:rPr>
                <a:t>01</a:t>
              </a:r>
              <a:endParaRPr lang="en-ID" sz="2800" b="1" dirty="0">
                <a:solidFill>
                  <a:srgbClr val="30526A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197454" y="1419389"/>
            <a:ext cx="1633541" cy="1704755"/>
            <a:chOff x="4777764" y="235180"/>
            <a:chExt cx="2192218" cy="276001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58" t="13148" r="7084" b="17963"/>
            <a:stretch/>
          </p:blipFill>
          <p:spPr>
            <a:xfrm rot="211080">
              <a:off x="4777764" y="235180"/>
              <a:ext cx="2192218" cy="276001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 rot="297850">
              <a:off x="5030714" y="987884"/>
              <a:ext cx="1686315" cy="1744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err="1"/>
                <a:t>Perhatikan</a:t>
              </a:r>
              <a:r>
                <a:rPr lang="en-US" sz="1600" dirty="0"/>
                <a:t> </a:t>
              </a:r>
              <a:r>
                <a:rPr lang="en-US" sz="1600" dirty="0" err="1"/>
                <a:t>sumbu</a:t>
              </a:r>
              <a:r>
                <a:rPr lang="en-US" sz="1600" dirty="0"/>
                <a:t> </a:t>
              </a:r>
              <a:r>
                <a:rPr lang="en-US" sz="1600" dirty="0" err="1"/>
                <a:t>putar</a:t>
              </a:r>
              <a:r>
                <a:rPr lang="en-US" sz="1600" dirty="0"/>
                <a:t> </a:t>
              </a:r>
              <a:r>
                <a:rPr lang="en-US" sz="1600" dirty="0" err="1"/>
                <a:t>pada</a:t>
              </a:r>
              <a:r>
                <a:rPr lang="en-US" sz="1600" dirty="0"/>
                <a:t> </a:t>
              </a:r>
              <a:r>
                <a:rPr lang="en-US" sz="1600" dirty="0" err="1"/>
                <a:t>setiap</a:t>
              </a:r>
              <a:r>
                <a:rPr lang="en-US" sz="1600" dirty="0"/>
                <a:t> </a:t>
              </a:r>
              <a:r>
                <a:rPr lang="en-US" sz="1600" dirty="0" err="1"/>
                <a:t>kasus</a:t>
              </a:r>
              <a:r>
                <a:rPr lang="en-US" sz="1600" dirty="0"/>
                <a:t>.</a:t>
              </a:r>
              <a:endParaRPr lang="en-ID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34551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23700" y="465003"/>
            <a:ext cx="3113571" cy="2714169"/>
            <a:chOff x="1036346" y="1151070"/>
            <a:chExt cx="2764266" cy="30112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0" t="29400" r="65350" b="4801"/>
            <a:stretch/>
          </p:blipFill>
          <p:spPr>
            <a:xfrm>
              <a:off x="1036346" y="1151070"/>
              <a:ext cx="2764266" cy="301124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513613" y="1451944"/>
              <a:ext cx="1595711" cy="4893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2000" b="1" dirty="0" err="1">
                  <a:solidFill>
                    <a:srgbClr val="71443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Momen</a:t>
              </a:r>
              <a:r>
                <a:rPr lang="en-US" sz="2000" b="1" dirty="0">
                  <a:solidFill>
                    <a:srgbClr val="71443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71443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Inersia</a:t>
              </a:r>
              <a:endParaRPr lang="en-ID" sz="2000" dirty="0">
                <a:solidFill>
                  <a:srgbClr val="7144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50050" y="2072204"/>
              <a:ext cx="2136856" cy="1639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dirty="0" err="1">
                  <a:solidFill>
                    <a:schemeClr val="tx2">
                      <a:lumMod val="50000"/>
                    </a:schemeClr>
                  </a:solidFill>
                </a:rPr>
                <a:t>Momen</a:t>
              </a:r>
              <a:r>
                <a:rPr lang="en-US" sz="1800" b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b="1" dirty="0" err="1">
                  <a:solidFill>
                    <a:schemeClr val="tx2">
                      <a:lumMod val="50000"/>
                    </a:schemeClr>
                  </a:solidFill>
                </a:rPr>
                <a:t>inersia</a:t>
              </a:r>
              <a:r>
                <a:rPr lang="en-US" sz="1800" b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adalah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kemampuan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suatu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benda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untuk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tetap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mempertahankan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gerak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2">
                      <a:lumMod val="50000"/>
                    </a:schemeClr>
                  </a:solidFill>
                </a:rPr>
                <a:t>rotasinya</a:t>
              </a:r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1492;p35">
                <a:extLst>
                  <a:ext uri="{FF2B5EF4-FFF2-40B4-BE49-F238E27FC236}">
                    <a16:creationId xmlns:a16="http://schemas.microsoft.com/office/drawing/2014/main" id="{CF4044AA-7698-4BBA-BBF1-026945F84F4F}"/>
                  </a:ext>
                </a:extLst>
              </p:cNvPr>
              <p:cNvSpPr/>
              <p:nvPr/>
            </p:nvSpPr>
            <p:spPr>
              <a:xfrm>
                <a:off x="4645057" y="2146908"/>
                <a:ext cx="2071172" cy="874031"/>
              </a:xfrm>
              <a:prstGeom prst="rect">
                <a:avLst/>
              </a:prstGeom>
              <a:noFill/>
              <a:ln w="28575">
                <a:solidFill>
                  <a:srgbClr val="30526A"/>
                </a:solidFill>
                <a:prstDash val="sysDash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ar-AE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ar-AE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ar-AE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ar-AE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ar-AE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𝒅𝒎</m:t>
                      </m:r>
                    </m:oMath>
                  </m:oMathPara>
                </a14:m>
                <a:endParaRPr lang="ar-AE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Google Shape;1492;p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4044AA-7698-4BBA-BBF1-026945F84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057" y="2146908"/>
                <a:ext cx="2071172" cy="8740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30526A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A2314A-94CE-4F85-B962-CFE2030DBC9F}"/>
                  </a:ext>
                </a:extLst>
              </p:cNvPr>
              <p:cNvSpPr txBox="1"/>
              <p:nvPr/>
            </p:nvSpPr>
            <p:spPr>
              <a:xfrm>
                <a:off x="4370080" y="3380448"/>
                <a:ext cx="45193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>
                    <a:solidFill>
                      <a:srgbClr val="002060"/>
                    </a:solidFill>
                  </a:rPr>
                  <a:t>dengan</a:t>
                </a:r>
                <a:endParaRPr lang="en-US" sz="18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ID" sz="1800" dirty="0">
                    <a:solidFill>
                      <a:srgbClr val="002060"/>
                    </a:solidFill>
                  </a:rPr>
                  <a:t> =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momen</a:t>
                </a:r>
                <a:r>
                  <a:rPr lang="en-ID" sz="1800" dirty="0">
                    <a:solidFill>
                      <a:srgbClr val="002060"/>
                    </a:solidFill>
                  </a:rPr>
                  <a:t>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inersia</a:t>
                </a:r>
                <a:r>
                  <a:rPr lang="en-ID" sz="1800" dirty="0">
                    <a:solidFill>
                      <a:srgbClr val="002060"/>
                    </a:solidFill>
                  </a:rPr>
                  <a:t> (kg.m</a:t>
                </a:r>
                <a:r>
                  <a:rPr lang="en-ID" sz="1800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ID" sz="1800" dirty="0">
                    <a:solidFill>
                      <a:srgbClr val="002060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ID" sz="1800" dirty="0">
                    <a:solidFill>
                      <a:srgbClr val="002060"/>
                    </a:solidFill>
                  </a:rPr>
                  <a:t> = letak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sumbu</a:t>
                </a:r>
                <a:r>
                  <a:rPr lang="en-ID" sz="1800" dirty="0">
                    <a:solidFill>
                      <a:srgbClr val="002060"/>
                    </a:solidFill>
                  </a:rPr>
                  <a:t>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putar</a:t>
                </a:r>
                <a:r>
                  <a:rPr lang="en-ID" sz="1800" dirty="0">
                    <a:solidFill>
                      <a:srgbClr val="002060"/>
                    </a:solidFill>
                  </a:rPr>
                  <a:t> (m)</a:t>
                </a:r>
                <a:endParaRPr lang="en-ID" sz="18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A2314A-94CE-4F85-B962-CFE2030DB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080" y="3380448"/>
                <a:ext cx="4519310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215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357BE761-7200-4323-A01C-C156A18CEECC}"/>
              </a:ext>
            </a:extLst>
          </p:cNvPr>
          <p:cNvSpPr>
            <a:spLocks noGrp="1"/>
          </p:cNvSpPr>
          <p:nvPr/>
        </p:nvSpPr>
        <p:spPr bwMode="auto">
          <a:xfrm>
            <a:off x="273390" y="3730594"/>
            <a:ext cx="3522643" cy="719291"/>
          </a:xfrm>
          <a:prstGeom prst="homePlate">
            <a:avLst/>
          </a:prstGeom>
          <a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GlowDiffused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2700">
            <a:solidFill>
              <a:srgbClr val="734633"/>
            </a:solidFill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350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Daftar</a:t>
            </a:r>
            <a:r>
              <a:rPr lang="en-US" altLang="en-US" sz="1350" i="1" dirty="0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momen</a:t>
            </a:r>
            <a:r>
              <a:rPr lang="en-US" altLang="en-US" sz="1350" i="1" dirty="0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inersia</a:t>
            </a:r>
            <a:r>
              <a:rPr lang="en-US" altLang="en-US" sz="1350" i="1" dirty="0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benda</a:t>
            </a:r>
            <a:r>
              <a:rPr lang="en-US" altLang="en-US" sz="1350" i="1" dirty="0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tegar</a:t>
            </a:r>
            <a:r>
              <a:rPr lang="en-US" altLang="en-US" sz="1350" i="1" dirty="0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dapat</a:t>
            </a:r>
            <a:r>
              <a:rPr lang="en-US" altLang="en-US" sz="1350" i="1" dirty="0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dilihat</a:t>
            </a:r>
            <a:r>
              <a:rPr lang="en-US" altLang="en-US" sz="1350" i="1" dirty="0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pada</a:t>
            </a:r>
            <a:r>
              <a:rPr lang="en-US" altLang="en-US" sz="1350" i="1" dirty="0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buku</a:t>
            </a:r>
            <a:r>
              <a:rPr lang="en-US" altLang="en-US" sz="1350" i="1" dirty="0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</a:t>
            </a:r>
            <a:r>
              <a:rPr lang="en-US" altLang="en-US" sz="1350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Fisika</a:t>
            </a:r>
            <a:r>
              <a:rPr lang="en-US" altLang="en-US" sz="1350" i="1" dirty="0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SMA/MA </a:t>
            </a:r>
            <a:r>
              <a:rPr lang="en-US" altLang="en-US" sz="1350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Kelas</a:t>
            </a:r>
            <a:r>
              <a:rPr lang="en-US" altLang="en-US" sz="1350" i="1" dirty="0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XI </a:t>
            </a:r>
            <a:r>
              <a:rPr lang="en-US" altLang="en-US" sz="1350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halaman</a:t>
            </a:r>
            <a:r>
              <a:rPr lang="en-US" altLang="en-US" sz="1350" i="1" dirty="0">
                <a:solidFill>
                  <a:schemeClr val="tx2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225-226.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53575" y="717553"/>
            <a:ext cx="3242349" cy="1155416"/>
            <a:chOff x="4805835" y="1110891"/>
            <a:chExt cx="3140430" cy="92912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4" t="38184" r="8521" b="43036"/>
            <a:stretch/>
          </p:blipFill>
          <p:spPr>
            <a:xfrm>
              <a:off x="4805835" y="1110891"/>
              <a:ext cx="3140430" cy="92912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0666C58-18B3-4716-94D8-0EEDAA684C0E}"/>
                </a:ext>
              </a:extLst>
            </p:cNvPr>
            <p:cNvSpPr txBox="1"/>
            <p:nvPr/>
          </p:nvSpPr>
          <p:spPr>
            <a:xfrm rot="21422376">
              <a:off x="5303244" y="1237040"/>
              <a:ext cx="2431883" cy="569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</a:rPr>
                <a:t>Momen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Inersia</a:t>
              </a:r>
              <a:endParaRPr lang="en-US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Benda </a:t>
              </a:r>
              <a:r>
                <a:rPr lang="en-US" sz="2000" b="1" dirty="0" err="1">
                  <a:solidFill>
                    <a:schemeClr val="bg1"/>
                  </a:solidFill>
                </a:rPr>
                <a:t>Tegar</a:t>
              </a:r>
              <a:endParaRPr lang="en-ID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666C58-18B3-4716-94D8-0EEDAA684C0E}"/>
                </a:ext>
              </a:extLst>
            </p:cNvPr>
            <p:cNvSpPr txBox="1"/>
            <p:nvPr/>
          </p:nvSpPr>
          <p:spPr>
            <a:xfrm rot="21422376">
              <a:off x="4954113" y="1365080"/>
              <a:ext cx="605643" cy="42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30526A"/>
                  </a:solidFill>
                </a:rPr>
                <a:t>02</a:t>
              </a:r>
              <a:endParaRPr lang="en-ID" sz="2800" b="1" dirty="0">
                <a:solidFill>
                  <a:srgbClr val="30526A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146689" y="1441690"/>
            <a:ext cx="1633541" cy="1704755"/>
            <a:chOff x="4777764" y="235180"/>
            <a:chExt cx="2192218" cy="276001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58" t="13148" r="7084" b="17963"/>
            <a:stretch/>
          </p:blipFill>
          <p:spPr>
            <a:xfrm rot="211080">
              <a:off x="4777764" y="235180"/>
              <a:ext cx="2192218" cy="276001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 rot="297850">
              <a:off x="5030714" y="987884"/>
              <a:ext cx="1686315" cy="1744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err="1"/>
                <a:t>Perhatikan</a:t>
              </a:r>
              <a:r>
                <a:rPr lang="en-US" sz="1600" dirty="0"/>
                <a:t> </a:t>
              </a:r>
              <a:r>
                <a:rPr lang="en-US" sz="1600" dirty="0" err="1"/>
                <a:t>sumbu</a:t>
              </a:r>
              <a:r>
                <a:rPr lang="en-US" sz="1600" dirty="0"/>
                <a:t> </a:t>
              </a:r>
              <a:r>
                <a:rPr lang="en-US" sz="1600" dirty="0" err="1"/>
                <a:t>putar</a:t>
              </a:r>
              <a:r>
                <a:rPr lang="en-US" sz="1600" dirty="0"/>
                <a:t> </a:t>
              </a:r>
              <a:r>
                <a:rPr lang="en-US" sz="1600" dirty="0" err="1"/>
                <a:t>pada</a:t>
              </a:r>
              <a:r>
                <a:rPr lang="en-US" sz="1600" dirty="0"/>
                <a:t> </a:t>
              </a:r>
              <a:r>
                <a:rPr lang="en-US" sz="1600" dirty="0" err="1"/>
                <a:t>setiap</a:t>
              </a:r>
              <a:r>
                <a:rPr lang="en-US" sz="1600" dirty="0"/>
                <a:t> </a:t>
              </a:r>
              <a:r>
                <a:rPr lang="en-US" sz="1600" dirty="0" err="1"/>
                <a:t>kasus</a:t>
              </a:r>
              <a:r>
                <a:rPr lang="en-US" sz="1600" dirty="0"/>
                <a:t>.</a:t>
              </a:r>
              <a:endParaRPr lang="en-ID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2899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29400" r="65350" b="4801"/>
          <a:stretch/>
        </p:blipFill>
        <p:spPr>
          <a:xfrm>
            <a:off x="363626" y="733390"/>
            <a:ext cx="3673287" cy="338023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48663" y="733390"/>
            <a:ext cx="2944464" cy="2839222"/>
            <a:chOff x="1369125" y="1457319"/>
            <a:chExt cx="2260717" cy="3076760"/>
          </a:xfrm>
        </p:grpSpPr>
        <p:sp>
          <p:nvSpPr>
            <p:cNvPr id="10" name="Rectangle 9"/>
            <p:cNvSpPr/>
            <p:nvPr/>
          </p:nvSpPr>
          <p:spPr>
            <a:xfrm>
              <a:off x="2385652" y="1457319"/>
              <a:ext cx="141833" cy="44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71443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1369125" y="2933153"/>
                  <a:ext cx="2260717" cy="16009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800" dirty="0">
                      <a:solidFill>
                        <a:schemeClr val="tx2">
                          <a:lumMod val="50000"/>
                        </a:schemeClr>
                      </a:solidFill>
                    </a:rPr>
                    <a:t>Asumsikan </a:t>
                  </a:r>
                  <a:r>
                    <a:rPr lang="en-US" sz="1800" dirty="0" err="1">
                      <a:solidFill>
                        <a:schemeClr val="tx2">
                          <a:lumMod val="50000"/>
                        </a:schemeClr>
                      </a:solidFill>
                    </a:rPr>
                    <a:t>suatu</a:t>
                  </a:r>
                  <a:r>
                    <a:rPr lang="en-US" sz="1800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800" dirty="0" err="1">
                      <a:solidFill>
                        <a:schemeClr val="tx2">
                          <a:lumMod val="50000"/>
                        </a:schemeClr>
                      </a:solidFill>
                    </a:rPr>
                    <a:t>partikel</a:t>
                  </a:r>
                  <a:r>
                    <a:rPr lang="en-US" sz="1800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800" dirty="0" err="1">
                      <a:solidFill>
                        <a:schemeClr val="tx2">
                          <a:lumMod val="50000"/>
                        </a:schemeClr>
                      </a:solidFill>
                    </a:rPr>
                    <a:t>bermassa</a:t>
                  </a:r>
                  <a:r>
                    <a:rPr lang="en-US" sz="1800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en-US" sz="1800" dirty="0">
                      <a:solidFill>
                        <a:schemeClr val="tx2">
                          <a:lumMod val="50000"/>
                        </a:schemeClr>
                      </a:solidFill>
                    </a:rPr>
                    <a:t> dan </a:t>
                  </a:r>
                  <a:r>
                    <a:rPr lang="en-US" sz="1800" dirty="0" err="1">
                      <a:solidFill>
                        <a:schemeClr val="tx2">
                          <a:lumMod val="50000"/>
                        </a:schemeClr>
                      </a:solidFill>
                    </a:rPr>
                    <a:t>berjarak</a:t>
                  </a:r>
                  <a:r>
                    <a:rPr lang="en-US" sz="1800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a14:m>
                  <a:r>
                    <a:rPr lang="en-US" sz="1800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800" dirty="0" err="1">
                      <a:solidFill>
                        <a:schemeClr val="tx2">
                          <a:lumMod val="50000"/>
                        </a:schemeClr>
                      </a:solidFill>
                    </a:rPr>
                    <a:t>dari</a:t>
                  </a:r>
                  <a:r>
                    <a:rPr lang="en-US" sz="1800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800" dirty="0" err="1">
                      <a:solidFill>
                        <a:schemeClr val="tx2">
                          <a:lumMod val="50000"/>
                        </a:schemeClr>
                      </a:solidFill>
                    </a:rPr>
                    <a:t>sumbu</a:t>
                  </a:r>
                  <a:r>
                    <a:rPr lang="en-US" sz="1800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800" dirty="0" err="1">
                      <a:solidFill>
                        <a:schemeClr val="tx2">
                          <a:lumMod val="50000"/>
                        </a:schemeClr>
                      </a:solidFill>
                    </a:rPr>
                    <a:t>putar</a:t>
                  </a:r>
                  <a:r>
                    <a:rPr lang="en-US" sz="1800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800" dirty="0" err="1">
                      <a:solidFill>
                        <a:schemeClr val="tx2">
                          <a:lumMod val="50000"/>
                        </a:schemeClr>
                      </a:solidFill>
                    </a:rPr>
                    <a:t>diberikan</a:t>
                  </a:r>
                  <a:r>
                    <a:rPr lang="en-US" sz="1800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800" dirty="0" err="1">
                      <a:solidFill>
                        <a:schemeClr val="tx2">
                          <a:lumMod val="50000"/>
                        </a:schemeClr>
                      </a:solidFill>
                    </a:rPr>
                    <a:t>resultan</a:t>
                  </a:r>
                  <a:r>
                    <a:rPr lang="en-US" sz="1800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800" dirty="0" err="1">
                      <a:solidFill>
                        <a:schemeClr val="tx2">
                          <a:lumMod val="50000"/>
                        </a:schemeClr>
                      </a:solidFill>
                    </a:rPr>
                    <a:t>gaya</a:t>
                  </a:r>
                  <a:r>
                    <a:rPr lang="en-US" sz="1800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800" dirty="0" err="1">
                      <a:solidFill>
                        <a:schemeClr val="tx2">
                          <a:lumMod val="50000"/>
                        </a:schemeClr>
                      </a:solidFill>
                    </a:rPr>
                    <a:t>sebesar</a:t>
                  </a:r>
                  <a:r>
                    <a:rPr lang="en-US" sz="1800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sz="1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</m:oMath>
                  </a14:m>
                  <a:r>
                    <a:rPr lang="en-US" sz="1800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800" dirty="0" err="1">
                      <a:solidFill>
                        <a:schemeClr val="tx2">
                          <a:lumMod val="50000"/>
                        </a:schemeClr>
                      </a:solidFill>
                    </a:rPr>
                    <a:t>dengan</a:t>
                  </a:r>
                  <a:r>
                    <a:rPr lang="en-US" sz="1800" dirty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800" dirty="0" err="1">
                      <a:solidFill>
                        <a:schemeClr val="tx2">
                          <a:lumMod val="50000"/>
                        </a:schemeClr>
                      </a:solidFill>
                    </a:rPr>
                    <a:t>sudut</a:t>
                  </a:r>
                  <a:r>
                    <a:rPr lang="en-US" sz="1800" dirty="0">
                      <a:solidFill>
                        <a:schemeClr val="tx2">
                          <a:lumMod val="50000"/>
                        </a:schemeClr>
                      </a:solidFill>
                    </a:rPr>
                    <a:t> 90</a:t>
                  </a:r>
                  <a:r>
                    <a:rPr lang="en-US" sz="1800" baseline="30000" dirty="0">
                      <a:solidFill>
                        <a:schemeClr val="tx2">
                          <a:lumMod val="50000"/>
                        </a:schemeClr>
                      </a:solidFill>
                    </a:rPr>
                    <a:t>o</a:t>
                  </a:r>
                  <a:r>
                    <a:rPr lang="en-US" sz="1800" dirty="0">
                      <a:solidFill>
                        <a:schemeClr val="tx2">
                          <a:lumMod val="50000"/>
                        </a:schemeClr>
                      </a:solidFill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125" y="2933153"/>
                  <a:ext cx="2260717" cy="160092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863" t="-2066" b="-57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1492;p35">
                <a:extLst>
                  <a:ext uri="{FF2B5EF4-FFF2-40B4-BE49-F238E27FC236}">
                    <a16:creationId xmlns:a16="http://schemas.microsoft.com/office/drawing/2014/main" id="{CF4044AA-7698-4BBA-BBF1-026945F84F4F}"/>
                  </a:ext>
                </a:extLst>
              </p:cNvPr>
              <p:cNvSpPr/>
              <p:nvPr/>
            </p:nvSpPr>
            <p:spPr>
              <a:xfrm>
                <a:off x="4282776" y="1265129"/>
                <a:ext cx="2305448" cy="1777616"/>
              </a:xfrm>
              <a:prstGeom prst="rect">
                <a:avLst/>
              </a:prstGeom>
              <a:noFill/>
              <a:ln w="28575">
                <a:solidFill>
                  <a:srgbClr val="30526A"/>
                </a:solidFill>
                <a:prstDash val="sysDash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000" b="1" i="1" dirty="0">
                    <a:solidFill>
                      <a:srgbClr val="002060"/>
                    </a:solidFill>
                    <a:latin typeface="Calibri" pitchFamily="34" charset="0"/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b="1" i="1" dirty="0">
                    <a:solidFill>
                      <a:srgbClr val="002060"/>
                    </a:solidFill>
                    <a:latin typeface="Calibri" pitchFamily="34" charset="0"/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b="1" i="1" dirty="0">
                    <a:solidFill>
                      <a:srgbClr val="002060"/>
                    </a:solidFill>
                    <a:latin typeface="Calibri" pitchFamily="34" charset="0"/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i="1" dirty="0">
                    <a:solidFill>
                      <a:srgbClr val="002060"/>
                    </a:solidFill>
                    <a:latin typeface="Calibri" pitchFamily="34" charset="0"/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l-G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2000" b="1" i="1" dirty="0">
                    <a:solidFill>
                      <a:srgbClr val="002060"/>
                    </a:solidFill>
                    <a:latin typeface="Calibri" pitchFamily="34" charset="0"/>
                    <a:cs typeface="Arabic Typesetting" pitchFamily="66" charset="-78"/>
                  </a:rPr>
                  <a:t> </a:t>
                </a:r>
              </a:p>
            </p:txBody>
          </p:sp>
        </mc:Choice>
        <mc:Fallback xmlns="">
          <p:sp>
            <p:nvSpPr>
              <p:cNvPr id="16" name="Google Shape;1492;p35">
                <a:extLst>
                  <a:ext uri="{FF2B5EF4-FFF2-40B4-BE49-F238E27FC236}">
                    <a16:creationId xmlns:a16="http://schemas.microsoft.com/office/drawing/2014/main" id="{CF4044AA-7698-4BBA-BBF1-026945F84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776" y="1265129"/>
                <a:ext cx="2305448" cy="1777616"/>
              </a:xfrm>
              <a:prstGeom prst="rect">
                <a:avLst/>
              </a:prstGeom>
              <a:blipFill>
                <a:blip r:embed="rId4"/>
                <a:stretch>
                  <a:fillRect l="-522"/>
                </a:stretch>
              </a:blipFill>
              <a:ln w="28575">
                <a:solidFill>
                  <a:srgbClr val="30526A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A2314A-94CE-4F85-B962-CFE2030DBC9F}"/>
                  </a:ext>
                </a:extLst>
              </p:cNvPr>
              <p:cNvSpPr txBox="1"/>
              <p:nvPr/>
            </p:nvSpPr>
            <p:spPr>
              <a:xfrm>
                <a:off x="4282776" y="3241514"/>
                <a:ext cx="47128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>
                    <a:solidFill>
                      <a:srgbClr val="002060"/>
                    </a:solidFill>
                  </a:rPr>
                  <a:t>dengan</a:t>
                </a:r>
                <a:endParaRPr lang="en-US" sz="18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l-GR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ID" sz="1800" dirty="0">
                    <a:solidFill>
                      <a:srgbClr val="002060"/>
                    </a:solidFill>
                  </a:rPr>
                  <a:t> = total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momen</a:t>
                </a:r>
                <a:r>
                  <a:rPr lang="en-ID" sz="1800" dirty="0">
                    <a:solidFill>
                      <a:srgbClr val="002060"/>
                    </a:solidFill>
                  </a:rPr>
                  <a:t>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gaya</a:t>
                </a:r>
                <a:r>
                  <a:rPr lang="en-ID" sz="1800" dirty="0">
                    <a:solidFill>
                      <a:srgbClr val="002060"/>
                    </a:solidFill>
                  </a:rPr>
                  <a:t> yang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bekerja</a:t>
                </a:r>
                <a:r>
                  <a:rPr lang="en-ID" sz="1800" dirty="0">
                    <a:solidFill>
                      <a:srgbClr val="002060"/>
                    </a:solidFill>
                  </a:rPr>
                  <a:t> (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N.m</a:t>
                </a:r>
                <a:r>
                  <a:rPr lang="en-ID" sz="1800" dirty="0">
                    <a:solidFill>
                      <a:srgbClr val="002060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ID" sz="1800" dirty="0">
                    <a:solidFill>
                      <a:srgbClr val="002060"/>
                    </a:solidFill>
                  </a:rPr>
                  <a:t> = momen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inersia</a:t>
                </a:r>
                <a:r>
                  <a:rPr lang="en-ID" sz="1800" dirty="0">
                    <a:solidFill>
                      <a:srgbClr val="002060"/>
                    </a:solidFill>
                  </a:rPr>
                  <a:t> (kg∙m</a:t>
                </a:r>
                <a:r>
                  <a:rPr lang="en-ID" sz="1800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ID" sz="1800" dirty="0">
                    <a:solidFill>
                      <a:srgbClr val="002060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ID" sz="18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ID" sz="1800" dirty="0">
                    <a:solidFill>
                      <a:srgbClr val="002060"/>
                    </a:solidFill>
                  </a:rPr>
                  <a:t>= percepatan </a:t>
                </a:r>
                <a:r>
                  <a:rPr lang="en-ID" sz="1800" dirty="0" err="1">
                    <a:solidFill>
                      <a:srgbClr val="002060"/>
                    </a:solidFill>
                  </a:rPr>
                  <a:t>sudut</a:t>
                </a:r>
                <a:r>
                  <a:rPr lang="en-ID" sz="1800" dirty="0">
                    <a:solidFill>
                      <a:srgbClr val="002060"/>
                    </a:solidFill>
                  </a:rPr>
                  <a:t> (rad/s</a:t>
                </a:r>
                <a:r>
                  <a:rPr lang="en-ID" sz="1800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ID" sz="1800" dirty="0">
                    <a:solidFill>
                      <a:srgbClr val="002060"/>
                    </a:solidFill>
                  </a:rPr>
                  <a:t>)</a:t>
                </a:r>
                <a:endParaRPr lang="en-ID" sz="18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A2314A-94CE-4F85-B962-CFE2030DB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776" y="3241514"/>
                <a:ext cx="4712860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1164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1492;p35">
                <a:extLst>
                  <a:ext uri="{FF2B5EF4-FFF2-40B4-BE49-F238E27FC236}">
                    <a16:creationId xmlns:a16="http://schemas.microsoft.com/office/drawing/2014/main" id="{CF4044AA-7698-4BBA-BBF1-026945F84F4F}"/>
                  </a:ext>
                </a:extLst>
              </p:cNvPr>
              <p:cNvSpPr/>
              <p:nvPr/>
            </p:nvSpPr>
            <p:spPr>
              <a:xfrm>
                <a:off x="6866940" y="1597734"/>
                <a:ext cx="1622353" cy="642408"/>
              </a:xfrm>
              <a:prstGeom prst="rect">
                <a:avLst/>
              </a:prstGeom>
              <a:noFill/>
              <a:ln w="38100">
                <a:solidFill>
                  <a:srgbClr val="F37F78"/>
                </a:solidFill>
                <a:prstDash val="sysDash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l-GR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  <m:r>
                        <a:rPr lang="el-GR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l-GR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l-GR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Google Shape;1492;p35">
                <a:extLst>
                  <a:ext uri="{FF2B5EF4-FFF2-40B4-BE49-F238E27FC236}">
                    <a16:creationId xmlns:a16="http://schemas.microsoft.com/office/drawing/2014/main" id="{CF4044AA-7698-4BBA-BBF1-026945F84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940" y="1597734"/>
                <a:ext cx="1622353" cy="6424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37F78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1492;p35">
            <a:extLst>
              <a:ext uri="{FF2B5EF4-FFF2-40B4-BE49-F238E27FC236}">
                <a16:creationId xmlns:a16="http://schemas.microsoft.com/office/drawing/2014/main" id="{C9057668-2DFA-4169-B0AE-2CB592D578FB}"/>
              </a:ext>
            </a:extLst>
          </p:cNvPr>
          <p:cNvSpPr/>
          <p:nvPr/>
        </p:nvSpPr>
        <p:spPr>
          <a:xfrm>
            <a:off x="707411" y="695322"/>
            <a:ext cx="2985716" cy="1129633"/>
          </a:xfrm>
          <a:prstGeom prst="snip2SameRect">
            <a:avLst/>
          </a:prstGeom>
          <a:solidFill>
            <a:srgbClr val="FFF3ED"/>
          </a:solidFill>
          <a:ln w="12700">
            <a:solidFill>
              <a:srgbClr val="724632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0" algn="ctr">
              <a:defRPr/>
            </a:pPr>
            <a:endParaRPr lang="en-ID" sz="2400" dirty="0">
              <a:solidFill>
                <a:srgbClr val="72463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Arrow: Notched Right 1">
            <a:extLst>
              <a:ext uri="{FF2B5EF4-FFF2-40B4-BE49-F238E27FC236}">
                <a16:creationId xmlns:a16="http://schemas.microsoft.com/office/drawing/2014/main" id="{14ADBF9C-D644-467D-AD82-82916394F407}"/>
              </a:ext>
            </a:extLst>
          </p:cNvPr>
          <p:cNvSpPr/>
          <p:nvPr/>
        </p:nvSpPr>
        <p:spPr>
          <a:xfrm rot="21077837">
            <a:off x="6077421" y="1162161"/>
            <a:ext cx="1592303" cy="441848"/>
          </a:xfrm>
          <a:prstGeom prst="curvedDownArrow">
            <a:avLst/>
          </a:prstGeom>
          <a:solidFill>
            <a:srgbClr val="30526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8036" y="688905"/>
            <a:ext cx="29444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200" b="1" dirty="0" err="1">
                <a:solidFill>
                  <a:srgbClr val="72463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endParaRPr lang="en-US" sz="2200" b="1" dirty="0">
              <a:solidFill>
                <a:srgbClr val="72463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200" b="1" dirty="0" err="1">
                <a:solidFill>
                  <a:srgbClr val="72463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</a:t>
            </a:r>
            <a:r>
              <a:rPr lang="en-US" sz="2200" b="1" dirty="0">
                <a:solidFill>
                  <a:srgbClr val="72463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Gaya </a:t>
            </a:r>
            <a:r>
              <a:rPr lang="en-US" sz="2200" b="1" dirty="0" err="1">
                <a:solidFill>
                  <a:srgbClr val="72463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endParaRPr lang="en-US" sz="2200" b="1" dirty="0">
              <a:solidFill>
                <a:srgbClr val="72463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200" b="1" dirty="0" err="1">
                <a:solidFill>
                  <a:srgbClr val="72463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</a:t>
            </a:r>
            <a:r>
              <a:rPr lang="en-US" sz="2200" b="1" dirty="0">
                <a:solidFill>
                  <a:srgbClr val="72463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2463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Inersia</a:t>
            </a:r>
            <a:endParaRPr lang="en-ID" sz="2200" dirty="0">
              <a:solidFill>
                <a:srgbClr val="72463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56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18" grpId="0" animBg="1"/>
      <p:bldP spid="14" grpId="0" animBg="1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705" y="-36065"/>
            <a:ext cx="8369496" cy="793721"/>
            <a:chOff x="329705" y="-36065"/>
            <a:chExt cx="8369496" cy="793721"/>
          </a:xfrm>
        </p:grpSpPr>
        <p:sp>
          <p:nvSpPr>
            <p:cNvPr id="3" name="テキスト プレースホルダー 6">
              <a:extLst>
                <a:ext uri="{FF2B5EF4-FFF2-40B4-BE49-F238E27FC236}">
                  <a16:creationId xmlns:a16="http://schemas.microsoft.com/office/drawing/2014/main" id="{47502705-4497-41E2-9B48-ADB03CD55088}"/>
                </a:ext>
              </a:extLst>
            </p:cNvPr>
            <p:cNvSpPr txBox="1">
              <a:spLocks/>
            </p:cNvSpPr>
            <p:nvPr/>
          </p:nvSpPr>
          <p:spPr>
            <a:xfrm>
              <a:off x="1015505" y="-36065"/>
              <a:ext cx="7683696" cy="567680"/>
            </a:xfrm>
            <a:prstGeom prst="rect">
              <a:avLst/>
            </a:prstGeom>
          </p:spPr>
          <p:txBody>
            <a:bodyPr vert="horz" lIns="163275" tIns="81638" rIns="163275" bIns="81638" rtlCol="0" anchor="t">
              <a:noAutofit/>
            </a:bodyPr>
            <a:lstStyle>
              <a:lvl1pPr marL="0" indent="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kumimoji="1" sz="3200" i="0" kern="1200" baseline="0">
                  <a:solidFill>
                    <a:schemeClr val="accent1"/>
                  </a:solidFill>
                  <a:latin typeface="Route 159 SemiBold" pitchFamily="50" charset="0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632753" rtl="0" eaLnBrk="1" fontAlgn="auto" latinLnBrk="0" hangingPunct="1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MOMENTUM SUDUT</a:t>
              </a:r>
            </a:p>
          </p:txBody>
        </p:sp>
        <p:sp>
          <p:nvSpPr>
            <p:cNvPr id="4" name="テキスト プレースホルダー 5">
              <a:extLst>
                <a:ext uri="{FF2B5EF4-FFF2-40B4-BE49-F238E27FC236}">
                  <a16:creationId xmlns:a16="http://schemas.microsoft.com/office/drawing/2014/main" id="{7F66597D-7C1A-405B-A621-9250A8C08138}"/>
                </a:ext>
              </a:extLst>
            </p:cNvPr>
            <p:cNvSpPr txBox="1">
              <a:spLocks/>
            </p:cNvSpPr>
            <p:nvPr/>
          </p:nvSpPr>
          <p:spPr>
            <a:xfrm>
              <a:off x="329705" y="117393"/>
              <a:ext cx="699120" cy="4660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lIns="163275" tIns="81638" rIns="163275" bIns="81638" rtlCol="0">
              <a:noAutofit/>
            </a:bodyPr>
            <a:lstStyle>
              <a:lvl1pPr marL="0" indent="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kumimoji="1" sz="2400" kern="1200" baseline="0">
                  <a:solidFill>
                    <a:schemeClr val="tx2"/>
                  </a:solidFill>
                  <a:latin typeface="Route 159 UltraLight" pitchFamily="50" charset="0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632713" rtl="0" eaLnBrk="1" fontAlgn="auto" latinLnBrk="0" hangingPunct="1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5" name="直角三角形 10">
              <a:extLst>
                <a:ext uri="{FF2B5EF4-FFF2-40B4-BE49-F238E27FC236}">
                  <a16:creationId xmlns:a16="http://schemas.microsoft.com/office/drawing/2014/main" id="{1B542BBE-F4EA-46B9-A049-A70F7B06CCCF}"/>
                </a:ext>
              </a:extLst>
            </p:cNvPr>
            <p:cNvSpPr/>
            <p:nvPr/>
          </p:nvSpPr>
          <p:spPr>
            <a:xfrm rot="5400000">
              <a:off x="795528" y="524359"/>
              <a:ext cx="186433" cy="28016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6" name="正方形/長方形 15">
              <a:extLst>
                <a:ext uri="{FF2B5EF4-FFF2-40B4-BE49-F238E27FC236}">
                  <a16:creationId xmlns:a16="http://schemas.microsoft.com/office/drawing/2014/main" id="{57DC62A0-338C-462D-955E-1DD70283263E}"/>
                </a:ext>
              </a:extLst>
            </p:cNvPr>
            <p:cNvSpPr/>
            <p:nvPr/>
          </p:nvSpPr>
          <p:spPr>
            <a:xfrm>
              <a:off x="1144941" y="532823"/>
              <a:ext cx="3672000" cy="506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12A415-2C76-476C-9864-670DA094215C}"/>
                </a:ext>
              </a:extLst>
            </p:cNvPr>
            <p:cNvSpPr txBox="1"/>
            <p:nvPr/>
          </p:nvSpPr>
          <p:spPr>
            <a:xfrm>
              <a:off x="477928" y="85801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B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4" t="20926" r="8230" b="46852"/>
          <a:stretch/>
        </p:blipFill>
        <p:spPr>
          <a:xfrm>
            <a:off x="477928" y="648629"/>
            <a:ext cx="4042093" cy="3649244"/>
          </a:xfrm>
          <a:prstGeom prst="rect">
            <a:avLst/>
          </a:prstGeom>
        </p:spPr>
      </p:pic>
      <p:sp>
        <p:nvSpPr>
          <p:cNvPr id="25" name="Google Shape;1492;p35">
            <a:extLst>
              <a:ext uri="{FF2B5EF4-FFF2-40B4-BE49-F238E27FC236}">
                <a16:creationId xmlns:a16="http://schemas.microsoft.com/office/drawing/2014/main" id="{C9057668-2DFA-4169-B0AE-2CB592D578FB}"/>
              </a:ext>
            </a:extLst>
          </p:cNvPr>
          <p:cNvSpPr/>
          <p:nvPr/>
        </p:nvSpPr>
        <p:spPr>
          <a:xfrm>
            <a:off x="854130" y="949967"/>
            <a:ext cx="3289687" cy="523037"/>
          </a:xfrm>
          <a:prstGeom prst="rect">
            <a:avLst/>
          </a:prstGeom>
          <a:solidFill>
            <a:srgbClr val="F8BE6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Momentum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Sudut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5CD0A8-5D54-42F3-916E-1F6AB7378FF6}"/>
              </a:ext>
            </a:extLst>
          </p:cNvPr>
          <p:cNvSpPr txBox="1"/>
          <p:nvPr/>
        </p:nvSpPr>
        <p:spPr>
          <a:xfrm>
            <a:off x="726368" y="1582592"/>
            <a:ext cx="3545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Jika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dalam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gerak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lurus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kita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mengenal</a:t>
            </a:r>
            <a:r>
              <a:rPr lang="en-US" sz="1800" dirty="0">
                <a:solidFill>
                  <a:schemeClr val="bg1"/>
                </a:solidFill>
              </a:rPr>
              <a:t> momentum (momentum linear), </a:t>
            </a:r>
            <a:r>
              <a:rPr lang="en-US" sz="1800" dirty="0" err="1">
                <a:solidFill>
                  <a:schemeClr val="bg1"/>
                </a:solidFill>
              </a:rPr>
              <a:t>dalam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gerak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rotasi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kita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mengenal</a:t>
            </a:r>
            <a:r>
              <a:rPr lang="en-US" sz="1800" dirty="0">
                <a:solidFill>
                  <a:schemeClr val="bg1"/>
                </a:solidFill>
              </a:rPr>
              <a:t> momentum </a:t>
            </a:r>
            <a:r>
              <a:rPr lang="en-US" sz="1800" dirty="0" err="1">
                <a:solidFill>
                  <a:schemeClr val="bg1"/>
                </a:solidFill>
              </a:rPr>
              <a:t>sudut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en-US" sz="1800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Momentum </a:t>
            </a:r>
            <a:r>
              <a:rPr lang="en-US" sz="1800" b="1" dirty="0" err="1">
                <a:solidFill>
                  <a:schemeClr val="bg1"/>
                </a:solidFill>
              </a:rPr>
              <a:t>sudut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adalah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tingkat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kesukaran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suatu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benda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untuk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berhenti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berotasi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108299" y="2977635"/>
                <a:ext cx="1441847" cy="430887"/>
              </a:xfrm>
              <a:prstGeom prst="rect">
                <a:avLst/>
              </a:prstGeom>
              <a:ln w="28575">
                <a:solidFill>
                  <a:srgbClr val="E1525F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en-US" sz="2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299" y="2977635"/>
                <a:ext cx="1441847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E1525F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666C58-18B3-4716-94D8-0EEDAA684C0E}"/>
                  </a:ext>
                </a:extLst>
              </p:cNvPr>
              <p:cNvSpPr txBox="1"/>
              <p:nvPr/>
            </p:nvSpPr>
            <p:spPr>
              <a:xfrm>
                <a:off x="5124049" y="3575276"/>
                <a:ext cx="341034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>
                    <a:solidFill>
                      <a:srgbClr val="002060"/>
                    </a:solidFill>
                  </a:rPr>
                  <a:t>dengan</a:t>
                </a:r>
                <a:endParaRPr lang="en-US" sz="16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ID" sz="1600" dirty="0">
                    <a:solidFill>
                      <a:srgbClr val="002060"/>
                    </a:solidFill>
                  </a:rPr>
                  <a:t> = momentum </a:t>
                </a:r>
                <a:r>
                  <a:rPr lang="en-ID" sz="1600" dirty="0" err="1">
                    <a:solidFill>
                      <a:srgbClr val="002060"/>
                    </a:solidFill>
                  </a:rPr>
                  <a:t>sudut</a:t>
                </a:r>
                <a:r>
                  <a:rPr lang="en-ID" sz="1600" dirty="0">
                    <a:solidFill>
                      <a:srgbClr val="002060"/>
                    </a:solidFill>
                  </a:rPr>
                  <a:t> (kg∙m</a:t>
                </a:r>
                <a:r>
                  <a:rPr lang="en-ID" sz="1600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ID" sz="1600" dirty="0">
                    <a:solidFill>
                      <a:srgbClr val="002060"/>
                    </a:solidFill>
                  </a:rPr>
                  <a:t>/s)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ID" sz="1600" dirty="0">
                    <a:solidFill>
                      <a:srgbClr val="002060"/>
                    </a:solidFill>
                  </a:rPr>
                  <a:t> = momen </a:t>
                </a:r>
                <a:r>
                  <a:rPr lang="en-ID" sz="1600" dirty="0" err="1">
                    <a:solidFill>
                      <a:srgbClr val="002060"/>
                    </a:solidFill>
                  </a:rPr>
                  <a:t>inersia</a:t>
                </a:r>
                <a:r>
                  <a:rPr lang="en-ID" sz="1600" dirty="0">
                    <a:solidFill>
                      <a:srgbClr val="002060"/>
                    </a:solidFill>
                  </a:rPr>
                  <a:t> (kg∙m</a:t>
                </a:r>
                <a:r>
                  <a:rPr lang="en-ID" sz="1600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ID" sz="1600" dirty="0">
                    <a:solidFill>
                      <a:srgbClr val="002060"/>
                    </a:solidFill>
                  </a:rPr>
                  <a:t>)</a:t>
                </a:r>
                <a:endParaRPr lang="en-ID" sz="1600" b="1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ID" sz="1600" dirty="0">
                    <a:solidFill>
                      <a:srgbClr val="002060"/>
                    </a:solidFill>
                  </a:rPr>
                  <a:t> = </a:t>
                </a:r>
                <a:r>
                  <a:rPr lang="en-US" sz="1600" dirty="0">
                    <a:solidFill>
                      <a:srgbClr val="002060"/>
                    </a:solidFill>
                  </a:rPr>
                  <a:t>kecepatan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sudut</a:t>
                </a:r>
                <a:r>
                  <a:rPr lang="en-US" sz="1600" dirty="0">
                    <a:solidFill>
                      <a:srgbClr val="002060"/>
                    </a:solidFill>
                  </a:rPr>
                  <a:t> (rad/s</a:t>
                </a:r>
                <a:r>
                  <a:rPr lang="en-ID" sz="1600" dirty="0">
                    <a:solidFill>
                      <a:srgbClr val="002060"/>
                    </a:solidFill>
                  </a:rPr>
                  <a:t>)</a:t>
                </a:r>
                <a:endParaRPr lang="en-ID" sz="16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0666C58-18B3-4716-94D8-0EEDAA684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049" y="3575276"/>
                <a:ext cx="3410347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1073" t="-1695" b="-6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s3-us-west-2.amazonaws.com/courses-images-archive-read-only/wp-content/uploads/sites/222/2014/12/20103613/Figure_11_07_01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23" y="949967"/>
            <a:ext cx="38100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151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4" t="20926" r="8230" b="46852"/>
          <a:stretch/>
        </p:blipFill>
        <p:spPr>
          <a:xfrm>
            <a:off x="322565" y="477088"/>
            <a:ext cx="4042093" cy="3177968"/>
          </a:xfrm>
          <a:prstGeom prst="rect">
            <a:avLst/>
          </a:prstGeom>
        </p:spPr>
      </p:pic>
      <p:sp>
        <p:nvSpPr>
          <p:cNvPr id="25" name="Google Shape;1492;p35">
            <a:extLst>
              <a:ext uri="{FF2B5EF4-FFF2-40B4-BE49-F238E27FC236}">
                <a16:creationId xmlns:a16="http://schemas.microsoft.com/office/drawing/2014/main" id="{C9057668-2DFA-4169-B0AE-2CB592D578FB}"/>
              </a:ext>
            </a:extLst>
          </p:cNvPr>
          <p:cNvSpPr/>
          <p:nvPr/>
        </p:nvSpPr>
        <p:spPr>
          <a:xfrm>
            <a:off x="710604" y="582612"/>
            <a:ext cx="3289687" cy="613241"/>
          </a:xfrm>
          <a:prstGeom prst="rect">
            <a:avLst/>
          </a:prstGeom>
          <a:solidFill>
            <a:srgbClr val="F8BE6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Hukum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Kekekalan</a:t>
            </a:r>
            <a:endParaRPr lang="en-US" sz="2200" b="1" dirty="0">
              <a:solidFill>
                <a:srgbClr val="002060"/>
              </a:solidFill>
              <a:latin typeface="Calibri"/>
              <a:ea typeface="Cambria Math" panose="020405030504060302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Momentum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Sudut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5CD0A8-5D54-42F3-916E-1F6AB7378FF6}"/>
              </a:ext>
            </a:extLst>
          </p:cNvPr>
          <p:cNvSpPr txBox="1"/>
          <p:nvPr/>
        </p:nvSpPr>
        <p:spPr>
          <a:xfrm>
            <a:off x="571004" y="1302023"/>
            <a:ext cx="3545214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b="1" dirty="0" err="1">
                <a:solidFill>
                  <a:schemeClr val="bg1"/>
                </a:solidFill>
              </a:rPr>
              <a:t>Hukum</a:t>
            </a:r>
            <a:r>
              <a:rPr lang="en-US" sz="1750" b="1" dirty="0">
                <a:solidFill>
                  <a:schemeClr val="bg1"/>
                </a:solidFill>
              </a:rPr>
              <a:t> </a:t>
            </a:r>
            <a:r>
              <a:rPr lang="en-US" sz="1750" b="1" dirty="0" err="1">
                <a:solidFill>
                  <a:schemeClr val="bg1"/>
                </a:solidFill>
              </a:rPr>
              <a:t>kekekalan</a:t>
            </a:r>
            <a:r>
              <a:rPr lang="en-US" sz="1750" b="1" dirty="0">
                <a:solidFill>
                  <a:schemeClr val="bg1"/>
                </a:solidFill>
              </a:rPr>
              <a:t> momentum </a:t>
            </a:r>
            <a:r>
              <a:rPr lang="en-US" sz="1750" b="1" dirty="0" err="1">
                <a:solidFill>
                  <a:schemeClr val="bg1"/>
                </a:solidFill>
              </a:rPr>
              <a:t>sudut</a:t>
            </a:r>
            <a:r>
              <a:rPr lang="en-US" sz="1750" dirty="0">
                <a:solidFill>
                  <a:schemeClr val="bg1"/>
                </a:solidFill>
              </a:rPr>
              <a:t> </a:t>
            </a:r>
            <a:r>
              <a:rPr lang="en-US" sz="1750" dirty="0" err="1">
                <a:solidFill>
                  <a:schemeClr val="bg1"/>
                </a:solidFill>
              </a:rPr>
              <a:t>menyatakan</a:t>
            </a:r>
            <a:r>
              <a:rPr lang="en-US" sz="1750" dirty="0">
                <a:solidFill>
                  <a:schemeClr val="bg1"/>
                </a:solidFill>
              </a:rPr>
              <a:t> </a:t>
            </a:r>
            <a:r>
              <a:rPr lang="en-US" sz="1750" dirty="0" err="1">
                <a:solidFill>
                  <a:schemeClr val="bg1"/>
                </a:solidFill>
              </a:rPr>
              <a:t>bahwa</a:t>
            </a:r>
            <a:r>
              <a:rPr lang="en-US" sz="1750" dirty="0">
                <a:solidFill>
                  <a:schemeClr val="bg1"/>
                </a:solidFill>
              </a:rPr>
              <a:t> </a:t>
            </a:r>
            <a:r>
              <a:rPr lang="en-US" sz="1750" dirty="0" err="1">
                <a:solidFill>
                  <a:schemeClr val="bg1"/>
                </a:solidFill>
              </a:rPr>
              <a:t>jika</a:t>
            </a:r>
            <a:r>
              <a:rPr lang="en-US" sz="1750" dirty="0">
                <a:solidFill>
                  <a:schemeClr val="bg1"/>
                </a:solidFill>
              </a:rPr>
              <a:t> </a:t>
            </a:r>
            <a:r>
              <a:rPr lang="en-US" sz="1750" dirty="0" err="1">
                <a:solidFill>
                  <a:schemeClr val="bg1"/>
                </a:solidFill>
              </a:rPr>
              <a:t>momen</a:t>
            </a:r>
            <a:r>
              <a:rPr lang="en-US" sz="1750" dirty="0">
                <a:solidFill>
                  <a:schemeClr val="bg1"/>
                </a:solidFill>
              </a:rPr>
              <a:t> </a:t>
            </a:r>
            <a:r>
              <a:rPr lang="en-US" sz="1750" dirty="0" err="1">
                <a:solidFill>
                  <a:schemeClr val="bg1"/>
                </a:solidFill>
              </a:rPr>
              <a:t>gaya</a:t>
            </a:r>
            <a:r>
              <a:rPr lang="en-US" sz="1750" dirty="0">
                <a:solidFill>
                  <a:schemeClr val="bg1"/>
                </a:solidFill>
              </a:rPr>
              <a:t> yang </a:t>
            </a:r>
            <a:r>
              <a:rPr lang="en-US" sz="1750" dirty="0" err="1">
                <a:solidFill>
                  <a:schemeClr val="bg1"/>
                </a:solidFill>
              </a:rPr>
              <a:t>bekerja</a:t>
            </a:r>
            <a:r>
              <a:rPr lang="en-US" sz="1750" dirty="0">
                <a:solidFill>
                  <a:schemeClr val="bg1"/>
                </a:solidFill>
              </a:rPr>
              <a:t> </a:t>
            </a:r>
            <a:r>
              <a:rPr lang="en-US" sz="1750" dirty="0" err="1">
                <a:solidFill>
                  <a:schemeClr val="bg1"/>
                </a:solidFill>
              </a:rPr>
              <a:t>pada</a:t>
            </a:r>
            <a:r>
              <a:rPr lang="en-US" sz="1750" dirty="0">
                <a:solidFill>
                  <a:schemeClr val="bg1"/>
                </a:solidFill>
              </a:rPr>
              <a:t> </a:t>
            </a:r>
            <a:r>
              <a:rPr lang="en-US" sz="1750" dirty="0" err="1">
                <a:solidFill>
                  <a:schemeClr val="bg1"/>
                </a:solidFill>
              </a:rPr>
              <a:t>benda</a:t>
            </a:r>
            <a:r>
              <a:rPr lang="en-US" sz="1750" dirty="0">
                <a:solidFill>
                  <a:schemeClr val="bg1"/>
                </a:solidFill>
              </a:rPr>
              <a:t> </a:t>
            </a:r>
            <a:r>
              <a:rPr lang="en-US" sz="1750" dirty="0" err="1">
                <a:solidFill>
                  <a:schemeClr val="bg1"/>
                </a:solidFill>
              </a:rPr>
              <a:t>sama</a:t>
            </a:r>
            <a:r>
              <a:rPr lang="en-US" sz="1750" dirty="0">
                <a:solidFill>
                  <a:schemeClr val="bg1"/>
                </a:solidFill>
              </a:rPr>
              <a:t> </a:t>
            </a:r>
            <a:r>
              <a:rPr lang="en-US" sz="1750" dirty="0" err="1">
                <a:solidFill>
                  <a:schemeClr val="bg1"/>
                </a:solidFill>
              </a:rPr>
              <a:t>dengan</a:t>
            </a:r>
            <a:r>
              <a:rPr lang="en-US" sz="1750" dirty="0">
                <a:solidFill>
                  <a:schemeClr val="bg1"/>
                </a:solidFill>
              </a:rPr>
              <a:t> </a:t>
            </a:r>
            <a:r>
              <a:rPr lang="en-US" sz="1750" dirty="0" err="1">
                <a:solidFill>
                  <a:schemeClr val="bg1"/>
                </a:solidFill>
              </a:rPr>
              <a:t>nol</a:t>
            </a:r>
            <a:r>
              <a:rPr lang="en-US" sz="1750" dirty="0">
                <a:solidFill>
                  <a:schemeClr val="bg1"/>
                </a:solidFill>
              </a:rPr>
              <a:t>, </a:t>
            </a:r>
            <a:r>
              <a:rPr lang="en-US" sz="1750" dirty="0" err="1">
                <a:solidFill>
                  <a:schemeClr val="bg1"/>
                </a:solidFill>
              </a:rPr>
              <a:t>maka</a:t>
            </a:r>
            <a:r>
              <a:rPr lang="en-US" sz="1750" dirty="0">
                <a:solidFill>
                  <a:schemeClr val="bg1"/>
                </a:solidFill>
              </a:rPr>
              <a:t> momentum </a:t>
            </a:r>
            <a:r>
              <a:rPr lang="en-US" sz="1750" dirty="0" err="1">
                <a:solidFill>
                  <a:schemeClr val="bg1"/>
                </a:solidFill>
              </a:rPr>
              <a:t>sudut</a:t>
            </a:r>
            <a:r>
              <a:rPr lang="en-US" sz="1750" dirty="0">
                <a:solidFill>
                  <a:schemeClr val="bg1"/>
                </a:solidFill>
              </a:rPr>
              <a:t> </a:t>
            </a:r>
            <a:r>
              <a:rPr lang="en-US" sz="1750" dirty="0" err="1">
                <a:solidFill>
                  <a:schemeClr val="bg1"/>
                </a:solidFill>
              </a:rPr>
              <a:t>bukan</a:t>
            </a:r>
            <a:r>
              <a:rPr lang="en-US" sz="1750" dirty="0">
                <a:solidFill>
                  <a:schemeClr val="bg1"/>
                </a:solidFill>
              </a:rPr>
              <a:t> </a:t>
            </a:r>
            <a:r>
              <a:rPr lang="en-US" sz="1750" dirty="0" err="1">
                <a:solidFill>
                  <a:schemeClr val="bg1"/>
                </a:solidFill>
              </a:rPr>
              <a:t>merupakan</a:t>
            </a:r>
            <a:r>
              <a:rPr lang="en-US" sz="1750" dirty="0">
                <a:solidFill>
                  <a:schemeClr val="bg1"/>
                </a:solidFill>
              </a:rPr>
              <a:t> </a:t>
            </a:r>
            <a:r>
              <a:rPr lang="en-US" sz="1750" dirty="0" err="1">
                <a:solidFill>
                  <a:schemeClr val="bg1"/>
                </a:solidFill>
              </a:rPr>
              <a:t>fungsi</a:t>
            </a:r>
            <a:r>
              <a:rPr lang="en-US" sz="1750" dirty="0">
                <a:solidFill>
                  <a:schemeClr val="bg1"/>
                </a:solidFill>
              </a:rPr>
              <a:t> </a:t>
            </a:r>
            <a:r>
              <a:rPr lang="en-US" sz="1750" dirty="0" err="1">
                <a:solidFill>
                  <a:schemeClr val="bg1"/>
                </a:solidFill>
              </a:rPr>
              <a:t>waktu</a:t>
            </a:r>
            <a:r>
              <a:rPr lang="en-US" sz="1750" dirty="0">
                <a:solidFill>
                  <a:schemeClr val="bg1"/>
                </a:solidFill>
              </a:rPr>
              <a:t>, </a:t>
            </a:r>
            <a:r>
              <a:rPr lang="en-US" sz="1750" dirty="0" err="1">
                <a:solidFill>
                  <a:schemeClr val="bg1"/>
                </a:solidFill>
              </a:rPr>
              <a:t>sehingga</a:t>
            </a:r>
            <a:r>
              <a:rPr lang="en-US" sz="1750" dirty="0">
                <a:solidFill>
                  <a:schemeClr val="bg1"/>
                </a:solidFill>
              </a:rPr>
              <a:t> </a:t>
            </a:r>
            <a:r>
              <a:rPr lang="en-US" sz="1750" dirty="0" err="1">
                <a:solidFill>
                  <a:schemeClr val="bg1"/>
                </a:solidFill>
              </a:rPr>
              <a:t>besar</a:t>
            </a:r>
            <a:r>
              <a:rPr lang="en-US" sz="1750" dirty="0">
                <a:solidFill>
                  <a:schemeClr val="bg1"/>
                </a:solidFill>
              </a:rPr>
              <a:t> momentum </a:t>
            </a:r>
            <a:r>
              <a:rPr lang="en-US" sz="1750" dirty="0" err="1">
                <a:solidFill>
                  <a:schemeClr val="bg1"/>
                </a:solidFill>
              </a:rPr>
              <a:t>sudut</a:t>
            </a:r>
            <a:r>
              <a:rPr lang="en-US" sz="1750" dirty="0">
                <a:solidFill>
                  <a:schemeClr val="bg1"/>
                </a:solidFill>
              </a:rPr>
              <a:t> </a:t>
            </a:r>
            <a:r>
              <a:rPr lang="en-US" sz="1750" dirty="0" err="1">
                <a:solidFill>
                  <a:schemeClr val="bg1"/>
                </a:solidFill>
              </a:rPr>
              <a:t>akan</a:t>
            </a:r>
            <a:r>
              <a:rPr lang="en-US" sz="1750" dirty="0">
                <a:solidFill>
                  <a:schemeClr val="bg1"/>
                </a:solidFill>
              </a:rPr>
              <a:t> </a:t>
            </a:r>
            <a:r>
              <a:rPr lang="en-US" sz="1750" dirty="0" err="1">
                <a:solidFill>
                  <a:schemeClr val="bg1"/>
                </a:solidFill>
              </a:rPr>
              <a:t>selalu</a:t>
            </a:r>
            <a:r>
              <a:rPr lang="en-US" sz="1750" dirty="0">
                <a:solidFill>
                  <a:schemeClr val="bg1"/>
                </a:solidFill>
              </a:rPr>
              <a:t> </a:t>
            </a:r>
            <a:r>
              <a:rPr lang="en-US" sz="1750" dirty="0" err="1">
                <a:solidFill>
                  <a:schemeClr val="bg1"/>
                </a:solidFill>
              </a:rPr>
              <a:t>tetap</a:t>
            </a:r>
            <a:r>
              <a:rPr lang="en-US" sz="1750" dirty="0">
                <a:solidFill>
                  <a:schemeClr val="bg1"/>
                </a:solidFill>
              </a:rPr>
              <a:t>.</a:t>
            </a:r>
            <a:endParaRPr lang="en-US" sz="175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598866" y="673788"/>
                <a:ext cx="2388362" cy="430887"/>
              </a:xfrm>
              <a:prstGeom prst="rect">
                <a:avLst/>
              </a:prstGeom>
              <a:ln w="28575">
                <a:solidFill>
                  <a:srgbClr val="E1525F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ar-AE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ar-AE" sz="2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ar-AE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ar-AE" sz="2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AE" sz="2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ar-AE" sz="2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ar-AE" sz="2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866" y="673788"/>
                <a:ext cx="2388362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E1525F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666C58-18B3-4716-94D8-0EEDAA684C0E}"/>
                  </a:ext>
                </a:extLst>
              </p:cNvPr>
              <p:cNvSpPr txBox="1"/>
              <p:nvPr/>
            </p:nvSpPr>
            <p:spPr>
              <a:xfrm>
                <a:off x="4520490" y="1946707"/>
                <a:ext cx="454511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>
                    <a:solidFill>
                      <a:srgbClr val="002060"/>
                    </a:solidFill>
                  </a:rPr>
                  <a:t>dengan</a:t>
                </a:r>
                <a:endParaRPr lang="en-US" sz="16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ID" sz="1600" dirty="0">
                    <a:solidFill>
                      <a:srgbClr val="002060"/>
                    </a:solidFill>
                  </a:rPr>
                  <a:t> = momentum </a:t>
                </a:r>
                <a:r>
                  <a:rPr lang="en-ID" sz="1600" dirty="0" err="1">
                    <a:solidFill>
                      <a:srgbClr val="002060"/>
                    </a:solidFill>
                  </a:rPr>
                  <a:t>sudut</a:t>
                </a:r>
                <a:r>
                  <a:rPr lang="en-ID" sz="1600" dirty="0">
                    <a:solidFill>
                      <a:srgbClr val="002060"/>
                    </a:solidFill>
                  </a:rPr>
                  <a:t> </a:t>
                </a:r>
                <a:r>
                  <a:rPr lang="en-ID" sz="1600" dirty="0" err="1">
                    <a:solidFill>
                      <a:srgbClr val="002060"/>
                    </a:solidFill>
                  </a:rPr>
                  <a:t>kondisi</a:t>
                </a:r>
                <a:r>
                  <a:rPr lang="en-ID" sz="1600" dirty="0">
                    <a:solidFill>
                      <a:srgbClr val="002060"/>
                    </a:solidFill>
                  </a:rPr>
                  <a:t> </a:t>
                </a:r>
                <a:r>
                  <a:rPr lang="en-ID" sz="1600" dirty="0" err="1">
                    <a:solidFill>
                      <a:srgbClr val="002060"/>
                    </a:solidFill>
                  </a:rPr>
                  <a:t>pertama</a:t>
                </a:r>
                <a:r>
                  <a:rPr lang="en-ID" sz="1600" dirty="0">
                    <a:solidFill>
                      <a:srgbClr val="002060"/>
                    </a:solidFill>
                  </a:rPr>
                  <a:t> (kg∙m</a:t>
                </a:r>
                <a:r>
                  <a:rPr lang="en-ID" sz="1600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ID" sz="1600" dirty="0">
                    <a:solidFill>
                      <a:srgbClr val="002060"/>
                    </a:solidFill>
                  </a:rPr>
                  <a:t>/s)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ID" sz="1600" dirty="0">
                    <a:solidFill>
                      <a:srgbClr val="002060"/>
                    </a:solidFill>
                  </a:rPr>
                  <a:t> = momentum </a:t>
                </a:r>
                <a:r>
                  <a:rPr lang="en-ID" sz="1600" dirty="0" err="1">
                    <a:solidFill>
                      <a:srgbClr val="002060"/>
                    </a:solidFill>
                  </a:rPr>
                  <a:t>sudut</a:t>
                </a:r>
                <a:r>
                  <a:rPr lang="en-ID" sz="1600" dirty="0">
                    <a:solidFill>
                      <a:srgbClr val="002060"/>
                    </a:solidFill>
                  </a:rPr>
                  <a:t> </a:t>
                </a:r>
                <a:r>
                  <a:rPr lang="en-ID" sz="1600" dirty="0" err="1">
                    <a:solidFill>
                      <a:srgbClr val="002060"/>
                    </a:solidFill>
                  </a:rPr>
                  <a:t>kondisi</a:t>
                </a:r>
                <a:r>
                  <a:rPr lang="en-ID" sz="1600" dirty="0">
                    <a:solidFill>
                      <a:srgbClr val="002060"/>
                    </a:solidFill>
                  </a:rPr>
                  <a:t> </a:t>
                </a:r>
                <a:r>
                  <a:rPr lang="en-ID" sz="1600" dirty="0" err="1">
                    <a:solidFill>
                      <a:srgbClr val="002060"/>
                    </a:solidFill>
                  </a:rPr>
                  <a:t>kedua</a:t>
                </a:r>
                <a:r>
                  <a:rPr lang="en-ID" sz="1600" dirty="0">
                    <a:solidFill>
                      <a:srgbClr val="002060"/>
                    </a:solidFill>
                  </a:rPr>
                  <a:t> (kg∙m</a:t>
                </a:r>
                <a:r>
                  <a:rPr lang="en-ID" sz="1600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ID" sz="1600" dirty="0">
                    <a:solidFill>
                      <a:srgbClr val="002060"/>
                    </a:solidFill>
                  </a:rPr>
                  <a:t>/s)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ID" sz="1600" dirty="0">
                    <a:solidFill>
                      <a:srgbClr val="002060"/>
                    </a:solidFill>
                  </a:rPr>
                  <a:t> = momen </a:t>
                </a:r>
                <a:r>
                  <a:rPr lang="en-ID" sz="1600" dirty="0" err="1">
                    <a:solidFill>
                      <a:srgbClr val="002060"/>
                    </a:solidFill>
                  </a:rPr>
                  <a:t>inersia</a:t>
                </a:r>
                <a:r>
                  <a:rPr lang="en-ID" sz="1600" dirty="0">
                    <a:solidFill>
                      <a:srgbClr val="002060"/>
                    </a:solidFill>
                  </a:rPr>
                  <a:t> </a:t>
                </a:r>
                <a:r>
                  <a:rPr lang="en-ID" sz="1600" dirty="0" err="1">
                    <a:solidFill>
                      <a:srgbClr val="002060"/>
                    </a:solidFill>
                  </a:rPr>
                  <a:t>kondisi</a:t>
                </a:r>
                <a:r>
                  <a:rPr lang="en-ID" sz="1600" dirty="0">
                    <a:solidFill>
                      <a:srgbClr val="002060"/>
                    </a:solidFill>
                  </a:rPr>
                  <a:t> </a:t>
                </a:r>
                <a:r>
                  <a:rPr lang="en-ID" sz="1600" dirty="0" err="1">
                    <a:solidFill>
                      <a:srgbClr val="002060"/>
                    </a:solidFill>
                  </a:rPr>
                  <a:t>pertama</a:t>
                </a:r>
                <a:r>
                  <a:rPr lang="en-ID" sz="1600" dirty="0">
                    <a:solidFill>
                      <a:srgbClr val="002060"/>
                    </a:solidFill>
                  </a:rPr>
                  <a:t> (kg∙m</a:t>
                </a:r>
                <a:r>
                  <a:rPr lang="en-ID" sz="1600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ID" sz="1600" dirty="0">
                    <a:solidFill>
                      <a:srgbClr val="002060"/>
                    </a:solidFill>
                  </a:rPr>
                  <a:t>/s)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ID" sz="1600" dirty="0">
                    <a:solidFill>
                      <a:srgbClr val="002060"/>
                    </a:solidFill>
                  </a:rPr>
                  <a:t> = momen </a:t>
                </a:r>
                <a:r>
                  <a:rPr lang="en-ID" sz="1600" dirty="0" err="1">
                    <a:solidFill>
                      <a:srgbClr val="002060"/>
                    </a:solidFill>
                  </a:rPr>
                  <a:t>inersia</a:t>
                </a:r>
                <a:r>
                  <a:rPr lang="en-ID" sz="1600" dirty="0">
                    <a:solidFill>
                      <a:srgbClr val="002060"/>
                    </a:solidFill>
                  </a:rPr>
                  <a:t> </a:t>
                </a:r>
                <a:r>
                  <a:rPr lang="en-ID" sz="1600" dirty="0" err="1">
                    <a:solidFill>
                      <a:srgbClr val="002060"/>
                    </a:solidFill>
                  </a:rPr>
                  <a:t>kondisi</a:t>
                </a:r>
                <a:r>
                  <a:rPr lang="en-ID" sz="1600" dirty="0">
                    <a:solidFill>
                      <a:srgbClr val="002060"/>
                    </a:solidFill>
                  </a:rPr>
                  <a:t> </a:t>
                </a:r>
                <a:r>
                  <a:rPr lang="en-ID" sz="1600" dirty="0" err="1">
                    <a:solidFill>
                      <a:srgbClr val="002060"/>
                    </a:solidFill>
                  </a:rPr>
                  <a:t>kedua</a:t>
                </a:r>
                <a:r>
                  <a:rPr lang="en-ID" sz="1600" dirty="0">
                    <a:solidFill>
                      <a:srgbClr val="002060"/>
                    </a:solidFill>
                  </a:rPr>
                  <a:t> ((kg∙m</a:t>
                </a:r>
                <a:r>
                  <a:rPr lang="en-ID" sz="1600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ID" sz="1600" dirty="0">
                    <a:solidFill>
                      <a:srgbClr val="002060"/>
                    </a:solidFill>
                  </a:rPr>
                  <a:t>)</a:t>
                </a:r>
                <a:endParaRPr lang="en-ID" sz="1600" b="1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ID" sz="1600" dirty="0">
                    <a:solidFill>
                      <a:srgbClr val="002060"/>
                    </a:solidFill>
                  </a:rPr>
                  <a:t> = </a:t>
                </a:r>
                <a:r>
                  <a:rPr lang="en-US" sz="1600" dirty="0">
                    <a:solidFill>
                      <a:srgbClr val="002060"/>
                    </a:solidFill>
                  </a:rPr>
                  <a:t>kecepatan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sudut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kondisi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pertama</a:t>
                </a:r>
                <a:r>
                  <a:rPr lang="en-US" sz="1600" dirty="0">
                    <a:solidFill>
                      <a:srgbClr val="002060"/>
                    </a:solidFill>
                  </a:rPr>
                  <a:t> (rad/s</a:t>
                </a:r>
                <a:r>
                  <a:rPr lang="en-ID" sz="1600" dirty="0">
                    <a:solidFill>
                      <a:srgbClr val="002060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ID" sz="1600" dirty="0">
                    <a:solidFill>
                      <a:srgbClr val="002060"/>
                    </a:solidFill>
                  </a:rPr>
                  <a:t> = </a:t>
                </a:r>
                <a:r>
                  <a:rPr lang="en-US" sz="1600" dirty="0">
                    <a:solidFill>
                      <a:srgbClr val="002060"/>
                    </a:solidFill>
                  </a:rPr>
                  <a:t>kecepatan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sudut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kondisi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kedua</a:t>
                </a:r>
                <a:r>
                  <a:rPr lang="en-US" sz="1600" dirty="0">
                    <a:solidFill>
                      <a:srgbClr val="002060"/>
                    </a:solidFill>
                  </a:rPr>
                  <a:t> (rad/s</a:t>
                </a:r>
                <a:r>
                  <a:rPr lang="en-ID" sz="1600" dirty="0">
                    <a:solidFill>
                      <a:srgbClr val="002060"/>
                    </a:solidFill>
                  </a:rPr>
                  <a:t>)</a:t>
                </a:r>
                <a:endParaRPr lang="en-ID" sz="16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0666C58-18B3-4716-94D8-0EEDAA684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490" y="1946707"/>
                <a:ext cx="4545114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805" t="-1007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598866" y="1386218"/>
                <a:ext cx="2388362" cy="430887"/>
              </a:xfrm>
              <a:prstGeom prst="rect">
                <a:avLst/>
              </a:prstGeom>
              <a:ln w="28575">
                <a:solidFill>
                  <a:srgbClr val="E1525F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ar-AE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ar-AE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ar-AE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ar-AE" sz="2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ar-AE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ar-AE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ar-AE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ar-AE" sz="2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866" y="1386218"/>
                <a:ext cx="2388362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E1525F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A05ABF2-8D23-4E2E-B9AA-F375F7790BDC}"/>
              </a:ext>
            </a:extLst>
          </p:cNvPr>
          <p:cNvGrpSpPr/>
          <p:nvPr/>
        </p:nvGrpSpPr>
        <p:grpSpPr>
          <a:xfrm>
            <a:off x="55085" y="3943414"/>
            <a:ext cx="9144000" cy="616484"/>
            <a:chOff x="1093121" y="5235838"/>
            <a:chExt cx="9912746" cy="99250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0B7E499-4B9B-4563-90F3-E6A81ACB9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121" y="5235838"/>
              <a:ext cx="9912746" cy="99250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15F3950-489F-4758-9825-6B50C8F44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817" y="5306126"/>
              <a:ext cx="856454" cy="85645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E547B3-8567-4E76-AF43-7A0751B6D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8668" y="5306126"/>
              <a:ext cx="856454" cy="85645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924D72-CAE2-4597-A87E-E8F57E721BE5}"/>
                </a:ext>
              </a:extLst>
            </p:cNvPr>
            <p:cNvSpPr txBox="1"/>
            <p:nvPr/>
          </p:nvSpPr>
          <p:spPr>
            <a:xfrm>
              <a:off x="2119180" y="5289048"/>
              <a:ext cx="7741199" cy="817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err="1">
                  <a:solidFill>
                    <a:srgbClr val="002060"/>
                  </a:solidFill>
                </a:rPr>
                <a:t>Dapatkah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sekarang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Anda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memahami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bagaimana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seorang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pebalet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dapat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berputar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makin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cepat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saat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ia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merapatkan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tangannya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dan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makin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lambat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saat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ia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merentangkan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tangannya</a:t>
              </a:r>
              <a:r>
                <a:rPr lang="en-US" dirty="0">
                  <a:solidFill>
                    <a:srgbClr val="002060"/>
                  </a:solidFill>
                </a:rPr>
                <a:t>?</a:t>
              </a:r>
              <a:endParaRPr lang="en-ID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90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17" grpId="0" animBg="1"/>
      <p:bldP spid="18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</TotalTime>
  <Words>1598</Words>
  <Application>Microsoft Office PowerPoint</Application>
  <PresentationFormat>On-screen Show (16:9)</PresentationFormat>
  <Paragraphs>222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Lucida Handwriting</vt:lpstr>
      <vt:lpstr>Open Sans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Slamet Maulana</dc:creator>
  <cp:lastModifiedBy>Dika Anggriawan</cp:lastModifiedBy>
  <cp:revision>143</cp:revision>
  <dcterms:created xsi:type="dcterms:W3CDTF">2023-01-07T03:32:12Z</dcterms:created>
  <dcterms:modified xsi:type="dcterms:W3CDTF">2024-01-30T08:16:19Z</dcterms:modified>
</cp:coreProperties>
</file>