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1" r:id="rId16"/>
    <p:sldId id="270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74A94-ACEC-CB0C-56C5-2C90C3CA5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E6F04E-F257-E939-11FC-15727F0EDE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FD1913-6F4F-0389-DA5A-319B29A95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9DF00-431C-44BC-B437-7B7A7A7576E5}" type="datetimeFigureOut">
              <a:rPr lang="en-ID" smtClean="0"/>
              <a:t>12/12/2024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B7F76-E00D-B94B-A3C9-081E5C603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015191-70D0-9A80-72D0-7BC334437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7BF5-E7A3-45A3-B83F-DCF4904F64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94689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D7BE5-51C7-B46D-109B-D8902F6F7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3A39FC-D2E2-942F-6DD7-14D16AB55C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D92DAF-AC27-04A2-72D1-1139836FC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9DF00-431C-44BC-B437-7B7A7A7576E5}" type="datetimeFigureOut">
              <a:rPr lang="en-ID" smtClean="0"/>
              <a:t>12/12/2024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B8E7E6-3FA0-758F-6E1D-078D2D343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25597D-E6E1-AE22-5FFB-EF9631475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7BF5-E7A3-45A3-B83F-DCF4904F64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30823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0BC570-0EB5-9E67-C77C-5D58D30AC0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61D388-E1B0-9486-4A0F-8F80DCBA27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FB50E6-C097-8659-5944-6DDB87D36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9DF00-431C-44BC-B437-7B7A7A7576E5}" type="datetimeFigureOut">
              <a:rPr lang="en-ID" smtClean="0"/>
              <a:t>12/12/2024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3C6DB8-488C-F7BE-15EE-477678ED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FFFBB1-E20A-5CF6-DE2B-BCEEBEA4E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7BF5-E7A3-45A3-B83F-DCF4904F64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79184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C2F5B-0CCA-054B-DCCC-4176BEB93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1D377-A78E-5FA3-195E-300DCF082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03EA91-6E7F-6214-E79B-5F0C7125A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9DF00-431C-44BC-B437-7B7A7A7576E5}" type="datetimeFigureOut">
              <a:rPr lang="en-ID" smtClean="0"/>
              <a:t>12/12/2024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319F2-87C3-86A7-F9FD-716804C17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137FA8-95DD-EC44-95D6-63996A472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7BF5-E7A3-45A3-B83F-DCF4904F64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39923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020E8-B8CF-BE0A-34FF-0168C01A1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D66831-E725-AF7C-9BB9-649D4C96B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90612F-06BA-3161-DD02-B60296FE5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9DF00-431C-44BC-B437-7B7A7A7576E5}" type="datetimeFigureOut">
              <a:rPr lang="en-ID" smtClean="0"/>
              <a:t>12/12/2024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6EDF7B-351E-DCDE-027A-712860352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14BDD2-89D7-F6FE-F0E6-BDC63BB9D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7BF5-E7A3-45A3-B83F-DCF4904F64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27254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7B530-A743-159C-9F70-9F47395FE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C3B0B-410F-8502-33EC-463A469AB5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2C9578-2863-DBD3-6DA5-A6A4784B99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906C25-AD77-F194-EAA3-6F0181C16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9DF00-431C-44BC-B437-7B7A7A7576E5}" type="datetimeFigureOut">
              <a:rPr lang="en-ID" smtClean="0"/>
              <a:t>12/12/2024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AC4740-8F3C-BE8C-19B7-C17FF636A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E011A7-AA0D-6104-8A47-5242022E4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7BF5-E7A3-45A3-B83F-DCF4904F64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89347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3C5F2-488B-2A45-EDEA-25FD8A6FA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9C323-2C26-EDAF-6719-D4B450E107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EAA009-BFE7-CF68-BB4C-820D0EAB20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B77ACB-B120-6415-CA95-613E09DA4A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3B70E0-98FB-FAB5-DE0D-B0B7CA70EC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784420-B65A-AA3A-3A42-96CF76A3E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9DF00-431C-44BC-B437-7B7A7A7576E5}" type="datetimeFigureOut">
              <a:rPr lang="en-ID" smtClean="0"/>
              <a:t>12/12/2024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5A5AE9-A3D3-F38A-E134-477BDAFB8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EA690E-52ED-BD08-E77B-E001A8DB1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7BF5-E7A3-45A3-B83F-DCF4904F64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50001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FE2BC-0DE3-80AC-5D7E-490315034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BFC95A-C22E-2276-DF02-C234FB95F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9DF00-431C-44BC-B437-7B7A7A7576E5}" type="datetimeFigureOut">
              <a:rPr lang="en-ID" smtClean="0"/>
              <a:t>12/12/2024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B060FA-B747-8808-C9DB-F5FF0D13C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1D85D4-FA9D-42EA-37E2-08931C33C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7BF5-E7A3-45A3-B83F-DCF4904F64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89337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33EC3E-C7AB-9E8F-D7E7-538088149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9DF00-431C-44BC-B437-7B7A7A7576E5}" type="datetimeFigureOut">
              <a:rPr lang="en-ID" smtClean="0"/>
              <a:t>12/12/2024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0AC8C6-6569-F0E9-295B-337EC6E36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A80B10-29B3-6DFE-4A8E-F3492C64D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7BF5-E7A3-45A3-B83F-DCF4904F64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40018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D4144-2B52-ACC0-E47A-96FAB5BA4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22CF0-9B24-2108-ECCC-8DFC520F0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2AF64A-805B-7DFD-CF6C-D2CE3DEFFB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9CD716-708A-CAE1-A0FC-AADA8DB9C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9DF00-431C-44BC-B437-7B7A7A7576E5}" type="datetimeFigureOut">
              <a:rPr lang="en-ID" smtClean="0"/>
              <a:t>12/12/2024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73E7B0-0A3A-F527-67F5-D242855F7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800BE3-DA73-CC20-9F93-024C63348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7BF5-E7A3-45A3-B83F-DCF4904F64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32454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F9BE3-5D6B-9B48-78A3-8FD50AF72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A11CB8-6BBF-AAAB-1153-1B7C32A507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AFCB39-F3BC-4875-ED7B-2B82400AEA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4BCE26-7577-8E4C-1267-2D48347C6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9DF00-431C-44BC-B437-7B7A7A7576E5}" type="datetimeFigureOut">
              <a:rPr lang="en-ID" smtClean="0"/>
              <a:t>12/12/2024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84FBC6-F139-D065-4CD8-5A45422A6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24FD78-AFFF-9FE6-7DD0-C7D26C120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7BF5-E7A3-45A3-B83F-DCF4904F64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03965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C1DB86-7CB7-14E8-01FC-EFCD3D9EF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18053B-A1F7-45CE-FF8F-2488E02972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888B7C-6CDA-DE7E-17E4-006BBF3CD1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9DF00-431C-44BC-B437-7B7A7A7576E5}" type="datetimeFigureOut">
              <a:rPr lang="en-ID" smtClean="0"/>
              <a:t>12/12/2024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E55A6-B9FA-86E9-98C7-0D4BC8A5D6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A2AAFB-6B19-97B6-690A-36AE595B82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C7BF5-E7A3-45A3-B83F-DCF4904F64EC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80632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atercolor Images – Browse 12,331,545 Stock Photos, Vectors, and Video |  Adobe Stock">
            <a:extLst>
              <a:ext uri="{FF2B5EF4-FFF2-40B4-BE49-F238E27FC236}">
                <a16:creationId xmlns:a16="http://schemas.microsoft.com/office/drawing/2014/main" id="{E19CFD2A-B634-75A0-5081-4F357B1FA7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50" y="223082"/>
            <a:ext cx="9528700" cy="641183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0585137-C654-1E43-C6C2-A219B494F6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u="sng" dirty="0" err="1">
                <a:solidFill>
                  <a:srgbClr val="7030A0"/>
                </a:solidFill>
              </a:rPr>
              <a:t>Modularasi</a:t>
            </a:r>
            <a:r>
              <a:rPr lang="en-US" sz="4800" b="1" u="sng" dirty="0">
                <a:solidFill>
                  <a:srgbClr val="7030A0"/>
                </a:solidFill>
              </a:rPr>
              <a:t> Program dan Array</a:t>
            </a:r>
            <a:endParaRPr lang="en-ID" sz="4800" b="1" u="sng" dirty="0">
              <a:solidFill>
                <a:srgbClr val="7030A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BB67AA-E007-1A66-018A-4C6FC12BCD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: </a:t>
            </a:r>
            <a:r>
              <a:rPr lang="en-US" dirty="0" err="1"/>
              <a:t>Novyanti</a:t>
            </a:r>
            <a:r>
              <a:rPr lang="en-US" dirty="0"/>
              <a:t> Dewi </a:t>
            </a:r>
            <a:r>
              <a:rPr lang="en-US" dirty="0" err="1"/>
              <a:t>Wulandhari</a:t>
            </a:r>
            <a:r>
              <a:rPr lang="en-US" dirty="0"/>
              <a:t>, </a:t>
            </a:r>
            <a:r>
              <a:rPr lang="en-US" dirty="0" err="1"/>
              <a:t>S.Kom</a:t>
            </a:r>
            <a:r>
              <a:rPr lang="en-US" dirty="0"/>
              <a:t>., </a:t>
            </a:r>
            <a:r>
              <a:rPr lang="en-US" dirty="0" err="1"/>
              <a:t>M.Kom</a:t>
            </a:r>
            <a:r>
              <a:rPr lang="en-US" dirty="0"/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9286964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241890-D09B-7A13-531B-291A3FEBBD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color Images – Browse 12,331,545 Stock Photos, Vectors, and Video |  Adobe Stock">
            <a:extLst>
              <a:ext uri="{FF2B5EF4-FFF2-40B4-BE49-F238E27FC236}">
                <a16:creationId xmlns:a16="http://schemas.microsoft.com/office/drawing/2014/main" id="{A9B8A63B-8DF1-B47C-3F28-61AA50AC18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50" y="223082"/>
            <a:ext cx="9528700" cy="6411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8EB17F3-7E4E-41BB-90C0-21B17EC2C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5" y="2766218"/>
            <a:ext cx="773245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err="1">
                <a:solidFill>
                  <a:srgbClr val="0070C0"/>
                </a:solidFill>
              </a:rPr>
              <a:t>Sekarang</a:t>
            </a:r>
            <a:r>
              <a:rPr lang="en-US" sz="4000" b="1" dirty="0">
                <a:solidFill>
                  <a:srgbClr val="0070C0"/>
                </a:solidFill>
              </a:rPr>
              <a:t> </a:t>
            </a:r>
            <a:r>
              <a:rPr lang="en-US" sz="4000" b="1" dirty="0" err="1">
                <a:solidFill>
                  <a:srgbClr val="0070C0"/>
                </a:solidFill>
              </a:rPr>
              <a:t>kita</a:t>
            </a:r>
            <a:r>
              <a:rPr lang="en-US" sz="4000" b="1" dirty="0">
                <a:solidFill>
                  <a:srgbClr val="0070C0"/>
                </a:solidFill>
              </a:rPr>
              <a:t> </a:t>
            </a:r>
            <a:r>
              <a:rPr lang="en-US" sz="4000" b="1" dirty="0" err="1">
                <a:solidFill>
                  <a:srgbClr val="0070C0"/>
                </a:solidFill>
              </a:rPr>
              <a:t>bandingkan</a:t>
            </a:r>
            <a:r>
              <a:rPr lang="en-US" sz="4000" b="1" dirty="0">
                <a:solidFill>
                  <a:srgbClr val="0070C0"/>
                </a:solidFill>
              </a:rPr>
              <a:t> program PHP yang </a:t>
            </a:r>
            <a:r>
              <a:rPr lang="en-US" sz="4000" b="1" dirty="0" err="1">
                <a:solidFill>
                  <a:srgbClr val="0070C0"/>
                </a:solidFill>
              </a:rPr>
              <a:t>menggunakan</a:t>
            </a:r>
            <a:r>
              <a:rPr lang="en-US" sz="4000" b="1" dirty="0">
                <a:solidFill>
                  <a:srgbClr val="0070C0"/>
                </a:solidFill>
              </a:rPr>
              <a:t> </a:t>
            </a:r>
            <a:r>
              <a:rPr lang="en-US" sz="4000" b="1" dirty="0" err="1">
                <a:solidFill>
                  <a:srgbClr val="0070C0"/>
                </a:solidFill>
              </a:rPr>
              <a:t>struktur</a:t>
            </a:r>
            <a:r>
              <a:rPr lang="en-US" sz="4000" b="1" dirty="0">
                <a:solidFill>
                  <a:srgbClr val="0070C0"/>
                </a:solidFill>
              </a:rPr>
              <a:t> Modular</a:t>
            </a:r>
            <a:endParaRPr lang="en-ID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67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42B5CE-BD0C-FCE6-9E65-49569CB522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color Images – Browse 12,331,545 Stock Photos, Vectors, and Video |  Adobe Stock">
            <a:extLst>
              <a:ext uri="{FF2B5EF4-FFF2-40B4-BE49-F238E27FC236}">
                <a16:creationId xmlns:a16="http://schemas.microsoft.com/office/drawing/2014/main" id="{0D648B71-013E-728D-53F6-92111C22CC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50" y="223082"/>
            <a:ext cx="9528700" cy="6411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8A696B6-86DA-CAF1-BA90-CC04D789C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7732450" cy="1325563"/>
          </a:xfrm>
        </p:spPr>
        <p:txBody>
          <a:bodyPr>
            <a:normAutofit/>
          </a:bodyPr>
          <a:lstStyle/>
          <a:p>
            <a:r>
              <a:rPr lang="en-US" sz="4000" b="1" dirty="0" err="1">
                <a:solidFill>
                  <a:srgbClr val="0070C0"/>
                </a:solidFill>
              </a:rPr>
              <a:t>Contoh</a:t>
            </a:r>
            <a:r>
              <a:rPr lang="en-US" sz="4000" b="1" dirty="0">
                <a:solidFill>
                  <a:srgbClr val="0070C0"/>
                </a:solidFill>
              </a:rPr>
              <a:t> Program </a:t>
            </a:r>
            <a:r>
              <a:rPr lang="en-US" sz="4000" b="1" dirty="0" err="1">
                <a:solidFill>
                  <a:srgbClr val="0070C0"/>
                </a:solidFill>
              </a:rPr>
              <a:t>dengan</a:t>
            </a:r>
            <a:r>
              <a:rPr lang="en-US" sz="4000" b="1" dirty="0">
                <a:solidFill>
                  <a:srgbClr val="0070C0"/>
                </a:solidFill>
              </a:rPr>
              <a:t> Modular</a:t>
            </a:r>
            <a:endParaRPr lang="en-ID" sz="4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AFD97-AF16-704A-6A64-6DCC54429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40973"/>
            <a:ext cx="6383045" cy="5288301"/>
          </a:xfrm>
        </p:spPr>
        <p:txBody>
          <a:bodyPr>
            <a:normAutofit/>
          </a:bodyPr>
          <a:lstStyle/>
          <a:p>
            <a:pPr algn="just"/>
            <a:r>
              <a:rPr lang="en-ID" dirty="0"/>
              <a:t>script PHP </a:t>
            </a:r>
            <a:r>
              <a:rPr lang="en-ID" dirty="0" err="1"/>
              <a:t>masih</a:t>
            </a:r>
            <a:r>
              <a:rPr lang="en-ID" dirty="0"/>
              <a:t> </a:t>
            </a:r>
            <a:r>
              <a:rPr lang="en-ID" dirty="0" err="1"/>
              <a:t>sama</a:t>
            </a:r>
            <a:r>
              <a:rPr lang="en-ID" dirty="0"/>
              <a:t> </a:t>
            </a:r>
            <a:r>
              <a:rPr lang="en-ID" dirty="0" err="1"/>
              <a:t>namun</a:t>
            </a:r>
            <a:r>
              <a:rPr lang="en-ID" dirty="0"/>
              <a:t> </a:t>
            </a:r>
            <a:r>
              <a:rPr lang="en-ID" dirty="0" err="1"/>
              <a:t>dibagi</a:t>
            </a:r>
            <a:r>
              <a:rPr lang="en-ID" dirty="0"/>
              <a:t> </a:t>
            </a:r>
            <a:r>
              <a:rPr lang="en-ID" dirty="0" err="1"/>
              <a:t>kedalam</a:t>
            </a:r>
            <a:r>
              <a:rPr lang="en-ID" dirty="0"/>
              <a:t> </a:t>
            </a:r>
            <a:r>
              <a:rPr lang="en-ID" dirty="0" err="1"/>
              <a:t>modul-modul</a:t>
            </a:r>
            <a:endParaRPr lang="en-ID" dirty="0"/>
          </a:p>
          <a:p>
            <a:pPr algn="just"/>
            <a:endParaRPr lang="en-ID" dirty="0"/>
          </a:p>
          <a:p>
            <a:pPr algn="just"/>
            <a:r>
              <a:rPr lang="en-ID" dirty="0">
                <a:solidFill>
                  <a:srgbClr val="7030A0"/>
                </a:solidFill>
              </a:rPr>
              <a:t>Modul yang </a:t>
            </a:r>
            <a:r>
              <a:rPr lang="en-ID" dirty="0" err="1">
                <a:solidFill>
                  <a:srgbClr val="7030A0"/>
                </a:solidFill>
              </a:rPr>
              <a:t>dimaksud</a:t>
            </a:r>
            <a:r>
              <a:rPr lang="en-ID" dirty="0">
                <a:solidFill>
                  <a:srgbClr val="7030A0"/>
                </a:solidFill>
              </a:rPr>
              <a:t> </a:t>
            </a:r>
            <a:r>
              <a:rPr lang="en-ID" dirty="0"/>
              <a:t>:</a:t>
            </a:r>
          </a:p>
          <a:p>
            <a:pPr lvl="1" algn="just"/>
            <a:r>
              <a:rPr lang="en-ID" dirty="0" err="1"/>
              <a:t>header.php</a:t>
            </a:r>
            <a:endParaRPr lang="en-ID" dirty="0"/>
          </a:p>
          <a:p>
            <a:pPr lvl="1" algn="just"/>
            <a:r>
              <a:rPr lang="en-ID" dirty="0" err="1"/>
              <a:t>footer.php</a:t>
            </a:r>
            <a:endParaRPr lang="en-ID" dirty="0"/>
          </a:p>
          <a:p>
            <a:pPr lvl="1" algn="just"/>
            <a:r>
              <a:rPr lang="en-ID" dirty="0" err="1">
                <a:solidFill>
                  <a:srgbClr val="00B050"/>
                </a:solidFill>
              </a:rPr>
              <a:t>konten.php</a:t>
            </a:r>
            <a:r>
              <a:rPr lang="en-ID" dirty="0">
                <a:solidFill>
                  <a:srgbClr val="00B050"/>
                </a:solidFill>
              </a:rPr>
              <a:t> </a:t>
            </a:r>
          </a:p>
          <a:p>
            <a:pPr lvl="2" algn="just"/>
            <a:r>
              <a:rPr lang="en-ID" dirty="0" err="1"/>
              <a:t>dimana</a:t>
            </a:r>
            <a:r>
              <a:rPr lang="en-ID" dirty="0"/>
              <a:t> file </a:t>
            </a:r>
            <a:r>
              <a:rPr lang="en-ID" dirty="0" err="1"/>
              <a:t>konten.php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memanggil</a:t>
            </a:r>
            <a:r>
              <a:rPr lang="en-ID" dirty="0"/>
              <a:t> file </a:t>
            </a:r>
            <a:r>
              <a:rPr lang="en-ID" dirty="0" err="1"/>
              <a:t>header.php</a:t>
            </a:r>
            <a:r>
              <a:rPr lang="en-ID" dirty="0"/>
              <a:t> dan </a:t>
            </a:r>
            <a:r>
              <a:rPr lang="en-ID" dirty="0" err="1"/>
              <a:t>footer.php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menampikan</a:t>
            </a:r>
            <a:r>
              <a:rPr lang="en-ID" dirty="0"/>
              <a:t> </a:t>
            </a:r>
            <a:r>
              <a:rPr lang="en-ID" dirty="0" err="1"/>
              <a:t>halaman</a:t>
            </a:r>
            <a:r>
              <a:rPr lang="en-ID" dirty="0"/>
              <a:t> index/</a:t>
            </a:r>
            <a:r>
              <a:rPr lang="en-ID" dirty="0" err="1"/>
              <a:t>utama</a:t>
            </a:r>
            <a:r>
              <a:rPr lang="en-ID" dirty="0"/>
              <a:t>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2744949-9B45-B757-F8B7-FEE8384E69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8750" y="195302"/>
            <a:ext cx="4922635" cy="6520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3884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1690F1-FC96-529F-8490-43EBD33A95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color Images – Browse 12,331,545 Stock Photos, Vectors, and Video |  Adobe Stock">
            <a:extLst>
              <a:ext uri="{FF2B5EF4-FFF2-40B4-BE49-F238E27FC236}">
                <a16:creationId xmlns:a16="http://schemas.microsoft.com/office/drawing/2014/main" id="{67691AFA-2241-CF90-1518-38EFFFCA0D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50" y="223082"/>
            <a:ext cx="9528700" cy="6411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3537205-F183-DD07-7FB8-5ECD945BB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732450" cy="754602"/>
          </a:xfrm>
        </p:spPr>
        <p:txBody>
          <a:bodyPr>
            <a:normAutofit/>
          </a:bodyPr>
          <a:lstStyle/>
          <a:p>
            <a:r>
              <a:rPr lang="en-US" sz="4000" b="1" dirty="0" err="1">
                <a:solidFill>
                  <a:srgbClr val="0070C0"/>
                </a:solidFill>
              </a:rPr>
              <a:t>Contoh</a:t>
            </a:r>
            <a:r>
              <a:rPr lang="en-US" sz="4000" b="1" dirty="0">
                <a:solidFill>
                  <a:srgbClr val="0070C0"/>
                </a:solidFill>
              </a:rPr>
              <a:t> Program </a:t>
            </a:r>
            <a:r>
              <a:rPr lang="en-US" sz="4000" b="1" dirty="0" err="1">
                <a:solidFill>
                  <a:srgbClr val="0070C0"/>
                </a:solidFill>
              </a:rPr>
              <a:t>dengan</a:t>
            </a:r>
            <a:r>
              <a:rPr lang="en-US" sz="4000" b="1" dirty="0">
                <a:solidFill>
                  <a:srgbClr val="0070C0"/>
                </a:solidFill>
              </a:rPr>
              <a:t> Modular</a:t>
            </a:r>
            <a:endParaRPr lang="en-ID" sz="4000" b="1" dirty="0">
              <a:solidFill>
                <a:srgbClr val="0070C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605759-82C8-E190-EDA1-9C6FC76EC5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4901" y="683580"/>
            <a:ext cx="5359153" cy="538603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8FA21FD-FB79-073A-DEC5-EF8EAE6C2793}"/>
              </a:ext>
            </a:extLst>
          </p:cNvPr>
          <p:cNvSpPr txBox="1"/>
          <p:nvPr/>
        </p:nvSpPr>
        <p:spPr>
          <a:xfrm>
            <a:off x="2709169" y="6110602"/>
            <a:ext cx="6773662" cy="646331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fontAlgn="base"/>
            <a:r>
              <a:rPr lang="en-ID" sz="900" b="0" i="0" dirty="0" err="1">
                <a:effectLst/>
                <a:latin typeface="Open Sans" panose="020B0606030504020204" pitchFamily="34" charset="0"/>
              </a:rPr>
              <a:t>Apabila</a:t>
            </a:r>
            <a:r>
              <a:rPr lang="en-ID" sz="9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ID" sz="900" b="0" i="0" dirty="0" err="1">
                <a:effectLst/>
                <a:latin typeface="Open Sans" panose="020B0606030504020204" pitchFamily="34" charset="0"/>
              </a:rPr>
              <a:t>dijalankan</a:t>
            </a:r>
            <a:r>
              <a:rPr lang="en-ID" sz="900" b="0" i="0" dirty="0">
                <a:effectLst/>
                <a:latin typeface="Open Sans" panose="020B0606030504020204" pitchFamily="34" charset="0"/>
              </a:rPr>
              <a:t> pada browser </a:t>
            </a:r>
            <a:r>
              <a:rPr lang="en-ID" sz="900" b="0" i="0" dirty="0" err="1">
                <a:effectLst/>
                <a:latin typeface="Open Sans" panose="020B0606030504020204" pitchFamily="34" charset="0"/>
              </a:rPr>
              <a:t>maka</a:t>
            </a:r>
            <a:r>
              <a:rPr lang="en-ID" sz="9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ID" sz="900" b="0" i="0" dirty="0" err="1">
                <a:effectLst/>
                <a:latin typeface="Open Sans" panose="020B0606030504020204" pitchFamily="34" charset="0"/>
              </a:rPr>
              <a:t>akan</a:t>
            </a:r>
            <a:r>
              <a:rPr lang="en-ID" sz="9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ID" sz="900" b="0" i="0" dirty="0" err="1">
                <a:effectLst/>
                <a:latin typeface="Open Sans" panose="020B0606030504020204" pitchFamily="34" charset="0"/>
              </a:rPr>
              <a:t>ditampilkan</a:t>
            </a:r>
            <a:r>
              <a:rPr lang="en-ID" sz="9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ID" sz="900" b="0" i="0" dirty="0" err="1">
                <a:effectLst/>
                <a:latin typeface="Open Sans" panose="020B0606030504020204" pitchFamily="34" charset="0"/>
              </a:rPr>
              <a:t>halaman</a:t>
            </a:r>
            <a:r>
              <a:rPr lang="en-ID" sz="900" b="0" i="0" dirty="0">
                <a:effectLst/>
                <a:latin typeface="Open Sans" panose="020B0606030504020204" pitchFamily="34" charset="0"/>
              </a:rPr>
              <a:t> yang </a:t>
            </a:r>
            <a:r>
              <a:rPr lang="en-ID" sz="900" b="0" i="0" dirty="0" err="1">
                <a:effectLst/>
                <a:latin typeface="Open Sans" panose="020B0606030504020204" pitchFamily="34" charset="0"/>
              </a:rPr>
              <a:t>sama</a:t>
            </a:r>
            <a:r>
              <a:rPr lang="en-ID" sz="9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ID" sz="900" b="0" i="0" dirty="0" err="1">
                <a:effectLst/>
                <a:latin typeface="Open Sans" panose="020B0606030504020204" pitchFamily="34" charset="0"/>
              </a:rPr>
              <a:t>dengan</a:t>
            </a:r>
            <a:r>
              <a:rPr lang="en-ID" sz="900" b="0" i="0" dirty="0">
                <a:effectLst/>
                <a:latin typeface="Open Sans" panose="020B0606030504020204" pitchFamily="34" charset="0"/>
              </a:rPr>
              <a:t> file </a:t>
            </a:r>
            <a:r>
              <a:rPr lang="en-ID" sz="900" b="0" i="0" dirty="0" err="1">
                <a:effectLst/>
                <a:latin typeface="Open Sans" panose="020B0606030504020204" pitchFamily="34" charset="0"/>
              </a:rPr>
              <a:t>sebelumnya</a:t>
            </a:r>
            <a:r>
              <a:rPr lang="en-ID" sz="900" b="0" i="0" dirty="0">
                <a:effectLst/>
                <a:latin typeface="Open Sans" panose="020B0606030504020204" pitchFamily="34" charset="0"/>
              </a:rPr>
              <a:t>, </a:t>
            </a:r>
            <a:r>
              <a:rPr lang="en-ID" sz="900" b="0" i="0" dirty="0" err="1">
                <a:effectLst/>
                <a:latin typeface="Open Sans" panose="020B0606030504020204" pitchFamily="34" charset="0"/>
              </a:rPr>
              <a:t>yaitu</a:t>
            </a:r>
            <a:r>
              <a:rPr lang="en-ID" sz="9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ID" sz="900" b="0" i="0" dirty="0" err="1">
                <a:effectLst/>
                <a:latin typeface="Open Sans" panose="020B0606030504020204" pitchFamily="34" charset="0"/>
              </a:rPr>
              <a:t>utama.php</a:t>
            </a:r>
            <a:r>
              <a:rPr lang="en-ID" sz="900" b="0" i="0" dirty="0">
                <a:effectLst/>
                <a:latin typeface="Open Sans" panose="020B0606030504020204" pitchFamily="34" charset="0"/>
              </a:rPr>
              <a:t>. </a:t>
            </a:r>
            <a:r>
              <a:rPr lang="en-ID" sz="900" b="0" i="0" dirty="0" err="1">
                <a:effectLst/>
                <a:latin typeface="Open Sans" panose="020B0606030504020204" pitchFamily="34" charset="0"/>
              </a:rPr>
              <a:t>Dapat</a:t>
            </a:r>
            <a:r>
              <a:rPr lang="en-ID" sz="9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ID" sz="900" b="0" i="0" dirty="0" err="1">
                <a:effectLst/>
                <a:latin typeface="Open Sans" panose="020B0606030504020204" pitchFamily="34" charset="0"/>
              </a:rPr>
              <a:t>dilihat</a:t>
            </a:r>
            <a:r>
              <a:rPr lang="en-ID" sz="9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ID" sz="900" b="0" i="0" dirty="0" err="1">
                <a:effectLst/>
                <a:latin typeface="Open Sans" panose="020B0606030504020204" pitchFamily="34" charset="0"/>
              </a:rPr>
              <a:t>perbedaannya</a:t>
            </a:r>
            <a:r>
              <a:rPr lang="en-ID" sz="9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ID" sz="900" b="0" i="0" dirty="0" err="1">
                <a:effectLst/>
                <a:latin typeface="Open Sans" panose="020B0606030504020204" pitchFamily="34" charset="0"/>
              </a:rPr>
              <a:t>bukan</a:t>
            </a:r>
            <a:r>
              <a:rPr lang="en-ID" sz="900" b="0" i="0" dirty="0">
                <a:effectLst/>
                <a:latin typeface="Open Sans" panose="020B0606030504020204" pitchFamily="34" charset="0"/>
              </a:rPr>
              <a:t>, </a:t>
            </a:r>
            <a:r>
              <a:rPr lang="en-ID" sz="900" b="0" i="0" dirty="0" err="1">
                <a:effectLst/>
                <a:latin typeface="Open Sans" panose="020B0606030504020204" pitchFamily="34" charset="0"/>
              </a:rPr>
              <a:t>dengan</a:t>
            </a:r>
            <a:r>
              <a:rPr lang="en-ID" sz="9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ID" sz="900" b="0" i="0" dirty="0" err="1">
                <a:effectLst/>
                <a:latin typeface="Open Sans" panose="020B0606030504020204" pitchFamily="34" charset="0"/>
              </a:rPr>
              <a:t>modul</a:t>
            </a:r>
            <a:r>
              <a:rPr lang="en-ID" sz="900" b="0" i="0" dirty="0">
                <a:effectLst/>
                <a:latin typeface="Open Sans" panose="020B0606030504020204" pitchFamily="34" charset="0"/>
              </a:rPr>
              <a:t> script PHP </a:t>
            </a:r>
            <a:r>
              <a:rPr lang="en-ID" sz="900" b="0" i="0" dirty="0" err="1">
                <a:effectLst/>
                <a:latin typeface="Open Sans" panose="020B0606030504020204" pitchFamily="34" charset="0"/>
              </a:rPr>
              <a:t>akan</a:t>
            </a:r>
            <a:r>
              <a:rPr lang="en-ID" sz="9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ID" sz="900" b="0" i="0" dirty="0" err="1">
                <a:effectLst/>
                <a:latin typeface="Open Sans" panose="020B0606030504020204" pitchFamily="34" charset="0"/>
              </a:rPr>
              <a:t>terlihat</a:t>
            </a:r>
            <a:r>
              <a:rPr lang="en-ID" sz="9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ID" sz="900" b="0" i="0" dirty="0" err="1">
                <a:effectLst/>
                <a:latin typeface="Open Sans" panose="020B0606030504020204" pitchFamily="34" charset="0"/>
              </a:rPr>
              <a:t>lebih</a:t>
            </a:r>
            <a:r>
              <a:rPr lang="en-ID" sz="9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ID" sz="900" b="0" i="0" dirty="0" err="1">
                <a:effectLst/>
                <a:latin typeface="Open Sans" panose="020B0606030504020204" pitchFamily="34" charset="0"/>
              </a:rPr>
              <a:t>sederhana</a:t>
            </a:r>
            <a:r>
              <a:rPr lang="en-ID" sz="900" b="0" i="0" dirty="0">
                <a:effectLst/>
                <a:latin typeface="Open Sans" panose="020B0606030504020204" pitchFamily="34" charset="0"/>
              </a:rPr>
              <a:t> dan ramping (</a:t>
            </a:r>
            <a:r>
              <a:rPr lang="en-ID" sz="900" b="0" i="0" dirty="0" err="1">
                <a:effectLst/>
                <a:latin typeface="Open Sans" panose="020B0606030504020204" pitchFamily="34" charset="0"/>
              </a:rPr>
              <a:t>tidak</a:t>
            </a:r>
            <a:r>
              <a:rPr lang="en-ID" sz="9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ID" sz="900" b="0" i="0" dirty="0" err="1">
                <a:effectLst/>
                <a:latin typeface="Open Sans" panose="020B0606030504020204" pitchFamily="34" charset="0"/>
              </a:rPr>
              <a:t>terlihat</a:t>
            </a:r>
            <a:r>
              <a:rPr lang="en-ID" sz="9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ID" sz="900" b="0" i="0" dirty="0" err="1">
                <a:effectLst/>
                <a:latin typeface="Open Sans" panose="020B0606030504020204" pitchFamily="34" charset="0"/>
              </a:rPr>
              <a:t>banyak</a:t>
            </a:r>
            <a:r>
              <a:rPr lang="en-ID" sz="900" b="0" i="0" dirty="0">
                <a:effectLst/>
                <a:latin typeface="Open Sans" panose="020B0606030504020204" pitchFamily="34" charset="0"/>
              </a:rPr>
              <a:t>) </a:t>
            </a:r>
            <a:r>
              <a:rPr lang="en-ID" sz="900" b="0" i="0" dirty="0" err="1">
                <a:effectLst/>
                <a:latin typeface="Open Sans" panose="020B0606030504020204" pitchFamily="34" charset="0"/>
              </a:rPr>
              <a:t>sehingga</a:t>
            </a:r>
            <a:r>
              <a:rPr lang="en-ID" sz="9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ID" sz="900" b="0" i="0" dirty="0" err="1">
                <a:effectLst/>
                <a:latin typeface="Open Sans" panose="020B0606030504020204" pitchFamily="34" charset="0"/>
              </a:rPr>
              <a:t>memudahkan</a:t>
            </a:r>
            <a:r>
              <a:rPr lang="en-ID" sz="9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ID" sz="900" b="0" i="0" dirty="0" err="1">
                <a:effectLst/>
                <a:latin typeface="Open Sans" panose="020B0606030504020204" pitchFamily="34" charset="0"/>
              </a:rPr>
              <a:t>dalam</a:t>
            </a:r>
            <a:r>
              <a:rPr lang="en-ID" sz="9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ID" sz="900" b="0" i="0" dirty="0" err="1">
                <a:effectLst/>
                <a:latin typeface="Open Sans" panose="020B0606030504020204" pitchFamily="34" charset="0"/>
              </a:rPr>
              <a:t>menemukan</a:t>
            </a:r>
            <a:r>
              <a:rPr lang="en-ID" sz="900" b="0" i="0" dirty="0">
                <a:effectLst/>
                <a:latin typeface="Open Sans" panose="020B0606030504020204" pitchFamily="34" charset="0"/>
              </a:rPr>
              <a:t> dan </a:t>
            </a:r>
            <a:r>
              <a:rPr lang="en-ID" sz="900" b="0" i="0" dirty="0" err="1">
                <a:effectLst/>
                <a:latin typeface="Open Sans" panose="020B0606030504020204" pitchFamily="34" charset="0"/>
              </a:rPr>
              <a:t>memperbaiki</a:t>
            </a:r>
            <a:r>
              <a:rPr lang="en-ID" sz="900" b="0" i="0" dirty="0">
                <a:effectLst/>
                <a:latin typeface="Open Sans" panose="020B0606030504020204" pitchFamily="34" charset="0"/>
              </a:rPr>
              <a:t> </a:t>
            </a:r>
            <a:r>
              <a:rPr lang="en-ID" sz="900" b="0" i="0" dirty="0" err="1">
                <a:effectLst/>
                <a:latin typeface="Open Sans" panose="020B0606030504020204" pitchFamily="34" charset="0"/>
              </a:rPr>
              <a:t>kesalahan</a:t>
            </a:r>
            <a:r>
              <a:rPr lang="en-ID" sz="900" b="0" i="0" dirty="0">
                <a:effectLst/>
                <a:latin typeface="Open Sans" panose="020B0606030504020204" pitchFamily="34" charset="0"/>
              </a:rPr>
              <a:t>.</a:t>
            </a:r>
          </a:p>
          <a:p>
            <a:pPr algn="ctr"/>
            <a:endParaRPr lang="en-ID" sz="900" dirty="0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221E82BC-6009-D5B2-6055-4C0FFF4039C1}"/>
              </a:ext>
            </a:extLst>
          </p:cNvPr>
          <p:cNvSpPr/>
          <p:nvPr/>
        </p:nvSpPr>
        <p:spPr>
          <a:xfrm>
            <a:off x="5649896" y="2691750"/>
            <a:ext cx="1101571" cy="90025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CB61C08-97EB-4016-914D-CEB2B50F1786}"/>
              </a:ext>
            </a:extLst>
          </p:cNvPr>
          <p:cNvSpPr txBox="1"/>
          <p:nvPr/>
        </p:nvSpPr>
        <p:spPr>
          <a:xfrm>
            <a:off x="6786979" y="1176572"/>
            <a:ext cx="23471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</a:rPr>
              <a:t>Hasil Running :</a:t>
            </a:r>
            <a:endParaRPr lang="en-ID" sz="2800" dirty="0">
              <a:solidFill>
                <a:srgbClr val="7030A0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E664736-6F46-7152-635D-D9DB874205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86979" y="1665166"/>
            <a:ext cx="5019721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937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65B4D1-8E6F-02D6-FEC7-12DDBC158A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color Images – Browse 12,331,545 Stock Photos, Vectors, and Video |  Adobe Stock">
            <a:extLst>
              <a:ext uri="{FF2B5EF4-FFF2-40B4-BE49-F238E27FC236}">
                <a16:creationId xmlns:a16="http://schemas.microsoft.com/office/drawing/2014/main" id="{B6EFB2D8-3D4F-65AD-BB1D-9CDC15DA0C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50" y="223082"/>
            <a:ext cx="9528700" cy="6411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EE26C03-6E4D-0473-6E1B-D3C3C12CE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1383" y="2766218"/>
            <a:ext cx="5589233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Array</a:t>
            </a:r>
            <a:endParaRPr lang="en-ID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235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431D82-E70E-85AA-B6BF-686D4CCF5F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color Images – Browse 12,331,545 Stock Photos, Vectors, and Video |  Adobe Stock">
            <a:extLst>
              <a:ext uri="{FF2B5EF4-FFF2-40B4-BE49-F238E27FC236}">
                <a16:creationId xmlns:a16="http://schemas.microsoft.com/office/drawing/2014/main" id="{770EDC01-BA01-521E-889D-459C18F144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50" y="223082"/>
            <a:ext cx="9528700" cy="6411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A033B75-E57D-632F-29D9-947C935DA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773245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070C0"/>
                </a:solidFill>
              </a:rPr>
              <a:t>Apa </a:t>
            </a:r>
            <a:r>
              <a:rPr lang="en-US" sz="4000" b="1" dirty="0" err="1">
                <a:solidFill>
                  <a:srgbClr val="0070C0"/>
                </a:solidFill>
              </a:rPr>
              <a:t>sih</a:t>
            </a:r>
            <a:r>
              <a:rPr lang="en-US" sz="4000" b="1" dirty="0">
                <a:solidFill>
                  <a:srgbClr val="0070C0"/>
                </a:solidFill>
              </a:rPr>
              <a:t> Array ??</a:t>
            </a:r>
            <a:endParaRPr lang="en-ID" sz="4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4B992A-06E7-C1C5-9D17-E0A45F7D2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40973"/>
            <a:ext cx="11825056" cy="5288301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ID" dirty="0" err="1"/>
              <a:t>Sekumpulan</a:t>
            </a:r>
            <a:r>
              <a:rPr lang="en-ID" dirty="0"/>
              <a:t> </a:t>
            </a:r>
            <a:r>
              <a:rPr lang="en-ID" dirty="0" err="1"/>
              <a:t>variabel</a:t>
            </a:r>
            <a:r>
              <a:rPr lang="en-ID" dirty="0"/>
              <a:t> yang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tipe</a:t>
            </a:r>
            <a:r>
              <a:rPr lang="en-ID" dirty="0"/>
              <a:t> data yang </a:t>
            </a:r>
            <a:r>
              <a:rPr lang="en-ID" dirty="0" err="1"/>
              <a:t>sama</a:t>
            </a:r>
            <a:r>
              <a:rPr lang="en-ID" dirty="0"/>
              <a:t> dan </a:t>
            </a:r>
            <a:r>
              <a:rPr lang="en-ID" dirty="0" err="1"/>
              <a:t>dinyatakan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nama</a:t>
            </a:r>
            <a:r>
              <a:rPr lang="en-ID" dirty="0"/>
              <a:t> yang </a:t>
            </a:r>
            <a:r>
              <a:rPr lang="en-ID" dirty="0" err="1"/>
              <a:t>sama</a:t>
            </a:r>
            <a:endParaRPr lang="en-ID" dirty="0"/>
          </a:p>
          <a:p>
            <a:pPr algn="just"/>
            <a:endParaRPr lang="en-ID" dirty="0"/>
          </a:p>
          <a:p>
            <a:pPr algn="just"/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konsep</a:t>
            </a:r>
            <a:r>
              <a:rPr lang="en-ID" dirty="0"/>
              <a:t> yang </a:t>
            </a:r>
            <a:r>
              <a:rPr lang="en-ID" dirty="0" err="1"/>
              <a:t>penting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pemrograman</a:t>
            </a:r>
            <a:r>
              <a:rPr lang="en-ID" dirty="0"/>
              <a:t>, </a:t>
            </a:r>
            <a:r>
              <a:rPr lang="en-ID" dirty="0" err="1"/>
              <a:t>karna</a:t>
            </a:r>
            <a:r>
              <a:rPr lang="en-ID" dirty="0"/>
              <a:t> array </a:t>
            </a:r>
            <a:r>
              <a:rPr lang="en-ID" dirty="0" err="1"/>
              <a:t>memungkinkan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menyimpan</a:t>
            </a:r>
            <a:r>
              <a:rPr lang="en-ID" dirty="0"/>
              <a:t> data </a:t>
            </a:r>
            <a:r>
              <a:rPr lang="en-ID" dirty="0" err="1"/>
              <a:t>maupun</a:t>
            </a:r>
            <a:r>
              <a:rPr lang="en-ID" dirty="0"/>
              <a:t> </a:t>
            </a:r>
            <a:r>
              <a:rPr lang="en-ID" dirty="0" err="1"/>
              <a:t>referensi</a:t>
            </a:r>
            <a:r>
              <a:rPr lang="en-ID" dirty="0"/>
              <a:t> </a:t>
            </a:r>
            <a:r>
              <a:rPr lang="en-ID" dirty="0" err="1"/>
              <a:t>objek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jumlah</a:t>
            </a:r>
            <a:r>
              <a:rPr lang="en-ID" dirty="0"/>
              <a:t> </a:t>
            </a:r>
            <a:r>
              <a:rPr lang="en-ID" dirty="0" err="1"/>
              <a:t>banyak</a:t>
            </a:r>
            <a:r>
              <a:rPr lang="en-ID" dirty="0"/>
              <a:t> dan </a:t>
            </a:r>
            <a:r>
              <a:rPr lang="en-ID" dirty="0" err="1"/>
              <a:t>terindeks</a:t>
            </a:r>
            <a:endParaRPr lang="en-ID" dirty="0"/>
          </a:p>
          <a:p>
            <a:pPr algn="just"/>
            <a:endParaRPr lang="en-ID" dirty="0"/>
          </a:p>
          <a:p>
            <a:pPr algn="just"/>
            <a:r>
              <a:rPr lang="en-ID" dirty="0"/>
              <a:t>Array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indeks</a:t>
            </a:r>
            <a:r>
              <a:rPr lang="en-ID" dirty="0"/>
              <a:t> integer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menentukan</a:t>
            </a:r>
            <a:r>
              <a:rPr lang="en-ID" dirty="0"/>
              <a:t> </a:t>
            </a:r>
            <a:r>
              <a:rPr lang="en-ID" dirty="0" err="1"/>
              <a:t>urutan</a:t>
            </a:r>
            <a:r>
              <a:rPr lang="en-ID" dirty="0"/>
              <a:t> </a:t>
            </a:r>
            <a:r>
              <a:rPr lang="en-ID" dirty="0" err="1"/>
              <a:t>elemen-elemennya</a:t>
            </a:r>
            <a:r>
              <a:rPr lang="en-ID" dirty="0"/>
              <a:t>, </a:t>
            </a:r>
            <a:r>
              <a:rPr lang="en-ID" dirty="0" err="1"/>
              <a:t>dimana</a:t>
            </a:r>
            <a:r>
              <a:rPr lang="en-ID" dirty="0"/>
              <a:t> </a:t>
            </a:r>
            <a:r>
              <a:rPr lang="en-ID" dirty="0" err="1"/>
              <a:t>elemen</a:t>
            </a:r>
            <a:r>
              <a:rPr lang="en-ID" dirty="0"/>
              <a:t> </a:t>
            </a:r>
            <a:r>
              <a:rPr lang="en-ID" dirty="0" err="1"/>
              <a:t>pertamanya</a:t>
            </a:r>
            <a:r>
              <a:rPr lang="en-ID" dirty="0"/>
              <a:t> </a:t>
            </a:r>
            <a:r>
              <a:rPr lang="en-ID" dirty="0" err="1"/>
              <a:t>dimulai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indeks</a:t>
            </a:r>
            <a:r>
              <a:rPr lang="en-ID" dirty="0"/>
              <a:t> 0,elemen </a:t>
            </a:r>
            <a:r>
              <a:rPr lang="en-ID" dirty="0" err="1"/>
              <a:t>kedua</a:t>
            </a:r>
            <a:r>
              <a:rPr lang="en-ID" dirty="0"/>
              <a:t>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indeks</a:t>
            </a:r>
            <a:r>
              <a:rPr lang="en-ID" dirty="0"/>
              <a:t> 1, dan </a:t>
            </a:r>
            <a:r>
              <a:rPr lang="en-ID" dirty="0" err="1"/>
              <a:t>seterusnya</a:t>
            </a:r>
            <a:r>
              <a:rPr lang="en-ID" dirty="0"/>
              <a:t>. </a:t>
            </a:r>
          </a:p>
          <a:p>
            <a:pPr algn="just"/>
            <a:endParaRPr lang="en-ID" dirty="0"/>
          </a:p>
          <a:p>
            <a:pPr algn="just"/>
            <a:r>
              <a:rPr lang="en-ID" dirty="0" err="1">
                <a:solidFill>
                  <a:srgbClr val="7030A0"/>
                </a:solidFill>
              </a:rPr>
              <a:t>Contoh</a:t>
            </a:r>
            <a:r>
              <a:rPr lang="en-ID" dirty="0"/>
              <a:t> : </a:t>
            </a:r>
          </a:p>
          <a:p>
            <a:pPr lvl="1" algn="just"/>
            <a:r>
              <a:rPr lang="en-ID" dirty="0"/>
              <a:t>Angka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menyimpan</a:t>
            </a:r>
            <a:r>
              <a:rPr lang="en-ID" dirty="0"/>
              <a:t> </a:t>
            </a:r>
            <a:r>
              <a:rPr lang="en-ID" dirty="0" err="1"/>
              <a:t>sederetan</a:t>
            </a:r>
            <a:r>
              <a:rPr lang="en-ID" dirty="0"/>
              <a:t> </a:t>
            </a:r>
            <a:r>
              <a:rPr lang="en-ID" dirty="0" err="1"/>
              <a:t>bilangan</a:t>
            </a:r>
            <a:r>
              <a:rPr lang="en-ID" dirty="0"/>
              <a:t> </a:t>
            </a:r>
          </a:p>
          <a:p>
            <a:pPr lvl="1" algn="just"/>
            <a:r>
              <a:rPr lang="en-ID" dirty="0" err="1"/>
              <a:t>Buku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menyimpan</a:t>
            </a:r>
            <a:r>
              <a:rPr lang="en-ID" dirty="0"/>
              <a:t> </a:t>
            </a:r>
            <a:r>
              <a:rPr lang="en-ID" dirty="0" err="1"/>
              <a:t>sekumpulan</a:t>
            </a:r>
            <a:r>
              <a:rPr lang="en-ID" dirty="0"/>
              <a:t> data </a:t>
            </a:r>
            <a:r>
              <a:rPr lang="en-ID" dirty="0" err="1"/>
              <a:t>buku</a:t>
            </a:r>
            <a:r>
              <a:rPr lang="en-ID" dirty="0"/>
              <a:t> </a:t>
            </a:r>
          </a:p>
          <a:p>
            <a:pPr lvl="1" algn="just"/>
            <a:r>
              <a:rPr lang="en-ID" dirty="0" err="1"/>
              <a:t>Mahasiswa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menyimpan</a:t>
            </a:r>
            <a:r>
              <a:rPr lang="en-ID" dirty="0"/>
              <a:t> </a:t>
            </a:r>
            <a:r>
              <a:rPr lang="en-ID" dirty="0" err="1"/>
              <a:t>beberapa</a:t>
            </a:r>
            <a:r>
              <a:rPr lang="en-ID" dirty="0"/>
              <a:t> data </a:t>
            </a:r>
            <a:r>
              <a:rPr lang="en-ID" dirty="0" err="1"/>
              <a:t>mahasiswa</a:t>
            </a:r>
            <a:r>
              <a:rPr lang="en-ID" dirty="0"/>
              <a:t> </a:t>
            </a:r>
          </a:p>
          <a:p>
            <a:pPr lvl="1" algn="just"/>
            <a:r>
              <a:rPr lang="en-ID" dirty="0" err="1">
                <a:solidFill>
                  <a:srgbClr val="00B050"/>
                </a:solidFill>
              </a:rPr>
              <a:t>Contoh</a:t>
            </a:r>
            <a:r>
              <a:rPr lang="en-ID" dirty="0">
                <a:solidFill>
                  <a:srgbClr val="00B050"/>
                </a:solidFill>
              </a:rPr>
              <a:t> </a:t>
            </a:r>
            <a:r>
              <a:rPr lang="en-ID" dirty="0" err="1">
                <a:solidFill>
                  <a:srgbClr val="00B050"/>
                </a:solidFill>
              </a:rPr>
              <a:t>Kasus</a:t>
            </a:r>
            <a:r>
              <a:rPr lang="en-ID" dirty="0">
                <a:solidFill>
                  <a:srgbClr val="00B050"/>
                </a:solidFill>
              </a:rPr>
              <a:t> </a:t>
            </a:r>
            <a:r>
              <a:rPr lang="en-ID" dirty="0"/>
              <a:t>:</a:t>
            </a:r>
          </a:p>
          <a:p>
            <a:pPr lvl="2" algn="just"/>
            <a:r>
              <a:rPr lang="en-ID" dirty="0" err="1"/>
              <a:t>jika</a:t>
            </a:r>
            <a:r>
              <a:rPr lang="en-ID" dirty="0"/>
              <a:t> A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sebuah</a:t>
            </a:r>
            <a:r>
              <a:rPr lang="en-ID" dirty="0"/>
              <a:t> array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tipe</a:t>
            </a:r>
            <a:r>
              <a:rPr lang="en-ID" dirty="0"/>
              <a:t> integer</a:t>
            </a:r>
          </a:p>
          <a:p>
            <a:pPr lvl="2" algn="just"/>
            <a:r>
              <a:rPr lang="en-ID" dirty="0" err="1"/>
              <a:t>maka</a:t>
            </a:r>
            <a:r>
              <a:rPr lang="en-ID" dirty="0"/>
              <a:t> </a:t>
            </a:r>
            <a:r>
              <a:rPr lang="en-ID" dirty="0" err="1"/>
              <a:t>notasi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array A </a:t>
            </a:r>
            <a:r>
              <a:rPr lang="en-ID" dirty="0" err="1"/>
              <a:t>adalah</a:t>
            </a:r>
            <a:r>
              <a:rPr lang="en-ID" dirty="0"/>
              <a:t>: A[n]</a:t>
            </a:r>
          </a:p>
          <a:p>
            <a:pPr lvl="2" algn="just"/>
            <a:r>
              <a:rPr lang="en-ID" dirty="0" err="1"/>
              <a:t>dengan</a:t>
            </a:r>
            <a:r>
              <a:rPr lang="en-ID" dirty="0"/>
              <a:t> n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angka</a:t>
            </a:r>
            <a:r>
              <a:rPr lang="en-ID" dirty="0"/>
              <a:t> index </a:t>
            </a:r>
            <a:r>
              <a:rPr lang="en-ID" dirty="0" err="1"/>
              <a:t>dari</a:t>
            </a:r>
            <a:r>
              <a:rPr lang="en-ID" dirty="0"/>
              <a:t> array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misal</a:t>
            </a:r>
            <a:r>
              <a:rPr lang="en-ID" dirty="0"/>
              <a:t>: A[0]=100 A[1]=200 A[2]=300 A[3]=400 </a:t>
            </a:r>
          </a:p>
        </p:txBody>
      </p:sp>
    </p:spTree>
    <p:extLst>
      <p:ext uri="{BB962C8B-B14F-4D97-AF65-F5344CB8AC3E}">
        <p14:creationId xmlns:p14="http://schemas.microsoft.com/office/powerpoint/2010/main" val="2126466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79D3D0-DEEB-200B-3128-413D40D388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color Images – Browse 12,331,545 Stock Photos, Vectors, and Video |  Adobe Stock">
            <a:extLst>
              <a:ext uri="{FF2B5EF4-FFF2-40B4-BE49-F238E27FC236}">
                <a16:creationId xmlns:a16="http://schemas.microsoft.com/office/drawing/2014/main" id="{721CB4C2-5FAB-E096-ADE7-BAEA920C77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50" y="223082"/>
            <a:ext cx="9528700" cy="6411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7ED4453-B58A-3C2A-6E03-7EC3473BC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7732450" cy="1325563"/>
          </a:xfrm>
        </p:spPr>
        <p:txBody>
          <a:bodyPr>
            <a:normAutofit/>
          </a:bodyPr>
          <a:lstStyle/>
          <a:p>
            <a:r>
              <a:rPr lang="en-US" sz="4000" b="1" dirty="0" err="1">
                <a:solidFill>
                  <a:srgbClr val="0070C0"/>
                </a:solidFill>
              </a:rPr>
              <a:t>Deklarasi</a:t>
            </a:r>
            <a:r>
              <a:rPr lang="en-US" sz="4000" b="1" dirty="0">
                <a:solidFill>
                  <a:srgbClr val="0070C0"/>
                </a:solidFill>
              </a:rPr>
              <a:t> </a:t>
            </a:r>
            <a:r>
              <a:rPr lang="en-US" sz="4000" b="1" dirty="0" err="1">
                <a:solidFill>
                  <a:srgbClr val="0070C0"/>
                </a:solidFill>
              </a:rPr>
              <a:t>Variabel</a:t>
            </a:r>
            <a:r>
              <a:rPr lang="en-US" sz="4000" b="1" dirty="0">
                <a:solidFill>
                  <a:srgbClr val="0070C0"/>
                </a:solidFill>
              </a:rPr>
              <a:t> Array</a:t>
            </a:r>
            <a:endParaRPr lang="en-ID" sz="4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10C90-58D6-EE2A-AE86-8D523CC71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40973"/>
            <a:ext cx="11825056" cy="5288301"/>
          </a:xfrm>
        </p:spPr>
        <p:txBody>
          <a:bodyPr>
            <a:normAutofit/>
          </a:bodyPr>
          <a:lstStyle/>
          <a:p>
            <a:pPr algn="just"/>
            <a:r>
              <a:rPr lang="en-ID" dirty="0" err="1"/>
              <a:t>Mendeklarasikan</a:t>
            </a:r>
            <a:r>
              <a:rPr lang="en-ID" dirty="0"/>
              <a:t> </a:t>
            </a:r>
            <a:r>
              <a:rPr lang="en-ID" dirty="0" err="1"/>
              <a:t>variabel</a:t>
            </a:r>
            <a:r>
              <a:rPr lang="en-ID" dirty="0"/>
              <a:t> array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tipe</a:t>
            </a:r>
            <a:r>
              <a:rPr lang="en-ID" dirty="0"/>
              <a:t> data yang </a:t>
            </a:r>
            <a:r>
              <a:rPr lang="en-ID" dirty="0" err="1"/>
              <a:t>diinginkan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yang </a:t>
            </a:r>
            <a:r>
              <a:rPr lang="en-ID" dirty="0" err="1"/>
              <a:t>hampir</a:t>
            </a:r>
            <a:r>
              <a:rPr lang="en-ID" dirty="0"/>
              <a:t> </a:t>
            </a:r>
            <a:r>
              <a:rPr lang="en-ID" dirty="0" err="1"/>
              <a:t>sama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variabel</a:t>
            </a:r>
            <a:r>
              <a:rPr lang="en-ID" dirty="0"/>
              <a:t> </a:t>
            </a:r>
            <a:r>
              <a:rPr lang="en-ID" dirty="0" err="1"/>
              <a:t>biasa</a:t>
            </a:r>
            <a:endParaRPr lang="en-ID" dirty="0"/>
          </a:p>
          <a:p>
            <a:pPr algn="just"/>
            <a:endParaRPr lang="en-ID" dirty="0"/>
          </a:p>
          <a:p>
            <a:pPr algn="just"/>
            <a:r>
              <a:rPr lang="en-ID" dirty="0" err="1"/>
              <a:t>Misalnya</a:t>
            </a:r>
            <a:r>
              <a:rPr lang="en-ID" dirty="0"/>
              <a:t> :</a:t>
            </a:r>
          </a:p>
          <a:p>
            <a:pPr lvl="1" algn="just"/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mendeklarasikan</a:t>
            </a:r>
            <a:r>
              <a:rPr lang="en-ID" dirty="0"/>
              <a:t> </a:t>
            </a:r>
            <a:r>
              <a:rPr lang="en-ID" dirty="0" err="1"/>
              <a:t>variabel</a:t>
            </a:r>
            <a:r>
              <a:rPr lang="en-ID" dirty="0"/>
              <a:t> </a:t>
            </a:r>
            <a:r>
              <a:rPr lang="en-ID" dirty="0" err="1"/>
              <a:t>bertipe</a:t>
            </a:r>
            <a:r>
              <a:rPr lang="en-ID" dirty="0"/>
              <a:t> integer</a:t>
            </a:r>
          </a:p>
          <a:p>
            <a:pPr lvl="1" algn="just"/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: int [ ] </a:t>
            </a:r>
            <a:r>
              <a:rPr lang="en-ID" dirty="0" err="1"/>
              <a:t>bilangan</a:t>
            </a:r>
            <a:r>
              <a:rPr lang="en-ID" dirty="0"/>
              <a:t>; </a:t>
            </a:r>
            <a:r>
              <a:rPr lang="en-ID" dirty="0" err="1"/>
              <a:t>atau</a:t>
            </a:r>
            <a:r>
              <a:rPr lang="en-ID" dirty="0"/>
              <a:t> int </a:t>
            </a:r>
            <a:r>
              <a:rPr lang="en-ID" dirty="0" err="1"/>
              <a:t>bilangan</a:t>
            </a:r>
            <a:r>
              <a:rPr lang="en-ID" dirty="0"/>
              <a:t> [ ] </a:t>
            </a:r>
          </a:p>
          <a:p>
            <a:pPr algn="just"/>
            <a:endParaRPr lang="en-ID" dirty="0"/>
          </a:p>
          <a:p>
            <a:pPr algn="just"/>
            <a:r>
              <a:rPr lang="en-ID" dirty="0"/>
              <a:t>Jadi </a:t>
            </a:r>
            <a:r>
              <a:rPr lang="en-ID" dirty="0" err="1"/>
              <a:t>perbedaan</a:t>
            </a:r>
            <a:r>
              <a:rPr lang="en-ID" dirty="0"/>
              <a:t> </a:t>
            </a:r>
            <a:r>
              <a:rPr lang="en-ID" dirty="0" err="1"/>
              <a:t>utama</a:t>
            </a:r>
            <a:r>
              <a:rPr lang="en-ID" dirty="0"/>
              <a:t> </a:t>
            </a:r>
            <a:r>
              <a:rPr lang="en-ID" dirty="0" err="1"/>
              <a:t>pendeklarasian</a:t>
            </a:r>
            <a:r>
              <a:rPr lang="en-ID" dirty="0"/>
              <a:t> </a:t>
            </a:r>
            <a:r>
              <a:rPr lang="en-ID" dirty="0" err="1"/>
              <a:t>variabel</a:t>
            </a:r>
            <a:r>
              <a:rPr lang="en-ID" dirty="0"/>
              <a:t> array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variabel</a:t>
            </a:r>
            <a:r>
              <a:rPr lang="en-ID" dirty="0"/>
              <a:t> </a:t>
            </a:r>
            <a:r>
              <a:rPr lang="en-ID" dirty="0" err="1"/>
              <a:t>biasa</a:t>
            </a:r>
            <a:r>
              <a:rPr lang="en-ID" dirty="0"/>
              <a:t> :</a:t>
            </a:r>
          </a:p>
          <a:p>
            <a:pPr lvl="1" algn="just"/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tanda</a:t>
            </a:r>
            <a:r>
              <a:rPr lang="en-ID" dirty="0"/>
              <a:t> </a:t>
            </a:r>
            <a:r>
              <a:rPr lang="en-ID" dirty="0" err="1"/>
              <a:t>kurung</a:t>
            </a:r>
            <a:r>
              <a:rPr lang="en-ID" dirty="0"/>
              <a:t> [ ] di </a:t>
            </a:r>
            <a:r>
              <a:rPr lang="en-ID" dirty="0" err="1"/>
              <a:t>akhir</a:t>
            </a:r>
            <a:r>
              <a:rPr lang="en-ID" dirty="0"/>
              <a:t> </a:t>
            </a:r>
            <a:r>
              <a:rPr lang="en-ID" dirty="0" err="1"/>
              <a:t>tipe</a:t>
            </a:r>
            <a:r>
              <a:rPr lang="en-ID" dirty="0"/>
              <a:t> data </a:t>
            </a:r>
            <a:r>
              <a:rPr lang="en-ID" dirty="0" err="1"/>
              <a:t>atau</a:t>
            </a:r>
            <a:r>
              <a:rPr lang="en-ID" dirty="0"/>
              <a:t> di </a:t>
            </a:r>
            <a:r>
              <a:rPr lang="en-ID" dirty="0" err="1"/>
              <a:t>akhir</a:t>
            </a:r>
            <a:r>
              <a:rPr lang="en-ID" dirty="0"/>
              <a:t> </a:t>
            </a:r>
            <a:r>
              <a:rPr lang="en-ID" dirty="0" err="1"/>
              <a:t>nama</a:t>
            </a:r>
            <a:r>
              <a:rPr lang="en-ID" dirty="0"/>
              <a:t> </a:t>
            </a:r>
            <a:r>
              <a:rPr lang="en-ID" dirty="0" err="1"/>
              <a:t>variabel</a:t>
            </a:r>
            <a:r>
              <a:rPr lang="en-ID" dirty="0"/>
              <a:t> array</a:t>
            </a:r>
          </a:p>
          <a:p>
            <a:pPr lvl="1" algn="just"/>
            <a:r>
              <a:rPr lang="en-ID" dirty="0"/>
              <a:t>Pada </a:t>
            </a:r>
            <a:r>
              <a:rPr lang="en-ID" dirty="0" err="1"/>
              <a:t>tahap</a:t>
            </a:r>
            <a:r>
              <a:rPr lang="en-ID" dirty="0"/>
              <a:t> </a:t>
            </a:r>
            <a:r>
              <a:rPr lang="en-ID" dirty="0" err="1"/>
              <a:t>pendeklarasian</a:t>
            </a:r>
            <a:r>
              <a:rPr lang="en-ID" dirty="0"/>
              <a:t> </a:t>
            </a:r>
            <a:r>
              <a:rPr lang="en-ID" dirty="0" err="1"/>
              <a:t>variabel</a:t>
            </a:r>
            <a:r>
              <a:rPr lang="en-ID" dirty="0"/>
              <a:t> array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belum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alokasi</a:t>
            </a:r>
            <a:r>
              <a:rPr lang="en-ID" dirty="0"/>
              <a:t> memory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menyimpan</a:t>
            </a:r>
            <a:r>
              <a:rPr lang="en-ID" dirty="0"/>
              <a:t> data </a:t>
            </a:r>
          </a:p>
          <a:p>
            <a:pPr algn="just"/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318497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252684-FDA8-79A6-F584-9CBF2FE5AA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color Images – Browse 12,331,545 Stock Photos, Vectors, and Video |  Adobe Stock">
            <a:extLst>
              <a:ext uri="{FF2B5EF4-FFF2-40B4-BE49-F238E27FC236}">
                <a16:creationId xmlns:a16="http://schemas.microsoft.com/office/drawing/2014/main" id="{1E2DC91F-DBCC-F576-F40B-02B09C62B0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50" y="223082"/>
            <a:ext cx="9528700" cy="6411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5546057-3893-7178-1890-8F468C120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7732450" cy="1325563"/>
          </a:xfrm>
        </p:spPr>
        <p:txBody>
          <a:bodyPr>
            <a:normAutofit/>
          </a:bodyPr>
          <a:lstStyle/>
          <a:p>
            <a:r>
              <a:rPr lang="en-US" sz="4000" b="1" dirty="0" err="1">
                <a:solidFill>
                  <a:srgbClr val="0070C0"/>
                </a:solidFill>
              </a:rPr>
              <a:t>Contoh</a:t>
            </a:r>
            <a:r>
              <a:rPr lang="en-US" sz="4000" b="1" dirty="0">
                <a:solidFill>
                  <a:srgbClr val="0070C0"/>
                </a:solidFill>
              </a:rPr>
              <a:t> Program Array</a:t>
            </a:r>
            <a:endParaRPr lang="en-ID" sz="4000" b="1" dirty="0">
              <a:solidFill>
                <a:srgbClr val="0070C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070423A-CA97-4307-5BE1-07F50B1AAD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910" y="2097488"/>
            <a:ext cx="4652362" cy="2581044"/>
          </a:xfrm>
          <a:prstGeom prst="rect">
            <a:avLst/>
          </a:prstGeom>
        </p:spPr>
      </p:pic>
      <p:sp>
        <p:nvSpPr>
          <p:cNvPr id="9" name="Arrow: Right 8">
            <a:extLst>
              <a:ext uri="{FF2B5EF4-FFF2-40B4-BE49-F238E27FC236}">
                <a16:creationId xmlns:a16="http://schemas.microsoft.com/office/drawing/2014/main" id="{EDD14F32-EA24-2D78-AE25-BBFD40093813}"/>
              </a:ext>
            </a:extLst>
          </p:cNvPr>
          <p:cNvSpPr/>
          <p:nvPr/>
        </p:nvSpPr>
        <p:spPr>
          <a:xfrm>
            <a:off x="5649896" y="2691750"/>
            <a:ext cx="1101571" cy="90025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FB5DE1A-2689-7D2C-8851-31D28CBFDE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41091" y="2097487"/>
            <a:ext cx="3995693" cy="258104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AA8BC51-AAC6-6662-962A-7D8AD8FE03EE}"/>
              </a:ext>
            </a:extLst>
          </p:cNvPr>
          <p:cNvSpPr txBox="1"/>
          <p:nvPr/>
        </p:nvSpPr>
        <p:spPr>
          <a:xfrm>
            <a:off x="7341091" y="1518927"/>
            <a:ext cx="23471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</a:rPr>
              <a:t>Hasil Running :</a:t>
            </a:r>
            <a:endParaRPr lang="en-ID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8752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4C6917-A66D-846A-7843-882EA858F3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color Images – Browse 12,331,545 Stock Photos, Vectors, and Video |  Adobe Stock">
            <a:extLst>
              <a:ext uri="{FF2B5EF4-FFF2-40B4-BE49-F238E27FC236}">
                <a16:creationId xmlns:a16="http://schemas.microsoft.com/office/drawing/2014/main" id="{6347697B-3902-592A-5469-3007AC16F0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50" y="223082"/>
            <a:ext cx="9528700" cy="6411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9B067A7-07CF-F55D-263B-6173943FC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1383" y="2766218"/>
            <a:ext cx="5589233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Latihan </a:t>
            </a:r>
            <a:r>
              <a:rPr lang="en-US" b="1" dirty="0" err="1">
                <a:solidFill>
                  <a:srgbClr val="0070C0"/>
                </a:solidFill>
              </a:rPr>
              <a:t>Yuukk</a:t>
            </a:r>
            <a:r>
              <a:rPr lang="en-US" b="1" dirty="0">
                <a:solidFill>
                  <a:srgbClr val="0070C0"/>
                </a:solidFill>
              </a:rPr>
              <a:t> ..</a:t>
            </a:r>
            <a:endParaRPr lang="en-ID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7461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B97445-7D88-1767-D96F-3765499886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color Images – Browse 12,331,545 Stock Photos, Vectors, and Video |  Adobe Stock">
            <a:extLst>
              <a:ext uri="{FF2B5EF4-FFF2-40B4-BE49-F238E27FC236}">
                <a16:creationId xmlns:a16="http://schemas.microsoft.com/office/drawing/2014/main" id="{9F277700-1190-6BB1-565F-EB742FEE13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50" y="223082"/>
            <a:ext cx="9528700" cy="6411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8769299-3E88-BC5D-78BE-6C62DC1E38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40973"/>
            <a:ext cx="11825056" cy="5288301"/>
          </a:xfrm>
        </p:spPr>
        <p:txBody>
          <a:bodyPr>
            <a:normAutofit/>
          </a:bodyPr>
          <a:lstStyle/>
          <a:p>
            <a:pPr algn="just"/>
            <a:r>
              <a:rPr lang="en-ID" dirty="0" err="1"/>
              <a:t>Silahkan</a:t>
            </a:r>
            <a:r>
              <a:rPr lang="en-ID" dirty="0"/>
              <a:t> kalian </a:t>
            </a:r>
            <a:r>
              <a:rPr lang="en-ID" dirty="0" err="1"/>
              <a:t>buatkan</a:t>
            </a:r>
            <a:r>
              <a:rPr lang="en-ID" dirty="0"/>
              <a:t> script </a:t>
            </a:r>
            <a:r>
              <a:rPr lang="en-ID" dirty="0" err="1"/>
              <a:t>php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menghasilkan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akhir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pada </a:t>
            </a:r>
            <a:r>
              <a:rPr lang="en-ID" dirty="0" err="1"/>
              <a:t>gambar</a:t>
            </a:r>
            <a:r>
              <a:rPr lang="en-ID" dirty="0"/>
              <a:t> di </a:t>
            </a:r>
            <a:r>
              <a:rPr lang="en-ID" dirty="0" err="1"/>
              <a:t>bawah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:</a:t>
            </a:r>
          </a:p>
          <a:p>
            <a:pPr algn="just"/>
            <a:endParaRPr lang="en-ID" dirty="0"/>
          </a:p>
          <a:p>
            <a:pPr algn="just"/>
            <a:endParaRPr lang="en-ID" dirty="0"/>
          </a:p>
          <a:p>
            <a:pPr algn="just"/>
            <a:endParaRPr lang="en-ID" dirty="0"/>
          </a:p>
          <a:p>
            <a:pPr algn="just"/>
            <a:endParaRPr lang="en-ID" dirty="0"/>
          </a:p>
          <a:p>
            <a:pPr algn="just"/>
            <a:endParaRPr lang="en-ID" dirty="0"/>
          </a:p>
          <a:p>
            <a:pPr algn="just"/>
            <a:endParaRPr lang="en-ID" dirty="0"/>
          </a:p>
          <a:p>
            <a:pPr algn="just"/>
            <a:r>
              <a:rPr lang="en-ID" dirty="0" err="1"/>
              <a:t>Pengerjaan</a:t>
            </a:r>
            <a:r>
              <a:rPr lang="en-ID" dirty="0"/>
              <a:t> </a:t>
            </a:r>
            <a:r>
              <a:rPr lang="en-ID" dirty="0" err="1"/>
              <a:t>diberikan</a:t>
            </a:r>
            <a:r>
              <a:rPr lang="en-ID" dirty="0"/>
              <a:t> </a:t>
            </a:r>
            <a:r>
              <a:rPr lang="en-ID" dirty="0" err="1"/>
              <a:t>waktu</a:t>
            </a:r>
            <a:r>
              <a:rPr lang="en-ID" dirty="0"/>
              <a:t> 15 </a:t>
            </a:r>
            <a:r>
              <a:rPr lang="en-ID" dirty="0" err="1"/>
              <a:t>menit</a:t>
            </a:r>
            <a:r>
              <a:rPr lang="en-ID" dirty="0"/>
              <a:t> </a:t>
            </a:r>
          </a:p>
          <a:p>
            <a:pPr algn="just"/>
            <a:endParaRPr lang="en-ID" dirty="0"/>
          </a:p>
          <a:p>
            <a:pPr algn="just"/>
            <a:endParaRPr lang="en-ID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383C5BE-1DFF-0DA0-669F-4DEBC631D9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08520" y="2616970"/>
            <a:ext cx="3615524" cy="2114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390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color Images – Browse 12,331,545 Stock Photos, Vectors, and Video |  Adobe Stock">
            <a:extLst>
              <a:ext uri="{FF2B5EF4-FFF2-40B4-BE49-F238E27FC236}">
                <a16:creationId xmlns:a16="http://schemas.microsoft.com/office/drawing/2014/main" id="{926A7EC4-F85B-38D7-E14D-5FD6A6A9D6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50" y="223082"/>
            <a:ext cx="9528700" cy="6411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F9AACA4-2C3B-BF9D-03E0-07A5081B3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89233" cy="1325563"/>
          </a:xfrm>
        </p:spPr>
        <p:txBody>
          <a:bodyPr/>
          <a:lstStyle/>
          <a:p>
            <a:r>
              <a:rPr lang="en-US" b="1" dirty="0" err="1">
                <a:solidFill>
                  <a:srgbClr val="0070C0"/>
                </a:solidFill>
              </a:rPr>
              <a:t>Kenalan</a:t>
            </a:r>
            <a:r>
              <a:rPr lang="en-US" b="1" dirty="0">
                <a:solidFill>
                  <a:srgbClr val="0070C0"/>
                </a:solidFill>
              </a:rPr>
              <a:t> Yuk …</a:t>
            </a:r>
            <a:endParaRPr lang="en-ID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98E1D-B430-E287-7C8C-430D22BA95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89233" cy="4351338"/>
          </a:xfrm>
        </p:spPr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Nama </a:t>
            </a:r>
            <a:r>
              <a:rPr lang="en-US" dirty="0" err="1">
                <a:solidFill>
                  <a:srgbClr val="7030A0"/>
                </a:solidFill>
              </a:rPr>
              <a:t>Lengkap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Novyanti</a:t>
            </a:r>
            <a:r>
              <a:rPr lang="en-US" dirty="0"/>
              <a:t> Dewi </a:t>
            </a:r>
            <a:r>
              <a:rPr lang="en-US" dirty="0" err="1"/>
              <a:t>Wulandhari</a:t>
            </a:r>
            <a:endParaRPr lang="en-US" dirty="0"/>
          </a:p>
          <a:p>
            <a:pPr lvl="1"/>
            <a:endParaRPr lang="en-US" dirty="0"/>
          </a:p>
          <a:p>
            <a:r>
              <a:rPr lang="en-ID" dirty="0" err="1">
                <a:solidFill>
                  <a:srgbClr val="7030A0"/>
                </a:solidFill>
              </a:rPr>
              <a:t>Biasa</a:t>
            </a:r>
            <a:r>
              <a:rPr lang="en-ID" dirty="0">
                <a:solidFill>
                  <a:srgbClr val="7030A0"/>
                </a:solidFill>
              </a:rPr>
              <a:t> di </a:t>
            </a:r>
            <a:r>
              <a:rPr lang="en-ID" dirty="0" err="1">
                <a:solidFill>
                  <a:srgbClr val="7030A0"/>
                </a:solidFill>
              </a:rPr>
              <a:t>panggil</a:t>
            </a:r>
            <a:r>
              <a:rPr lang="en-ID" dirty="0">
                <a:solidFill>
                  <a:srgbClr val="7030A0"/>
                </a:solidFill>
              </a:rPr>
              <a:t> </a:t>
            </a:r>
            <a:r>
              <a:rPr lang="en-ID" dirty="0"/>
              <a:t>:</a:t>
            </a:r>
          </a:p>
          <a:p>
            <a:pPr lvl="1"/>
            <a:r>
              <a:rPr lang="en-ID" dirty="0"/>
              <a:t>Ibu Opie </a:t>
            </a:r>
            <a:r>
              <a:rPr lang="en-ID" dirty="0" err="1"/>
              <a:t>atau</a:t>
            </a:r>
            <a:r>
              <a:rPr lang="en-ID" dirty="0"/>
              <a:t> Ibu Novy</a:t>
            </a:r>
          </a:p>
          <a:p>
            <a:endParaRPr lang="en-ID" dirty="0"/>
          </a:p>
          <a:p>
            <a:r>
              <a:rPr lang="en-ID" dirty="0">
                <a:solidFill>
                  <a:srgbClr val="7030A0"/>
                </a:solidFill>
              </a:rPr>
              <a:t>Pendidikan </a:t>
            </a:r>
            <a:r>
              <a:rPr lang="en-ID" dirty="0" err="1">
                <a:solidFill>
                  <a:srgbClr val="7030A0"/>
                </a:solidFill>
              </a:rPr>
              <a:t>Terakhir</a:t>
            </a:r>
            <a:r>
              <a:rPr lang="en-ID" dirty="0">
                <a:solidFill>
                  <a:srgbClr val="7030A0"/>
                </a:solidFill>
              </a:rPr>
              <a:t> </a:t>
            </a:r>
            <a:r>
              <a:rPr lang="en-ID" dirty="0"/>
              <a:t>:</a:t>
            </a:r>
          </a:p>
          <a:p>
            <a:pPr lvl="1"/>
            <a:r>
              <a:rPr lang="en-ID" dirty="0"/>
              <a:t>Strata 2 </a:t>
            </a:r>
            <a:r>
              <a:rPr lang="en-ID" dirty="0" err="1"/>
              <a:t>Ilmu</a:t>
            </a:r>
            <a:r>
              <a:rPr lang="en-ID" dirty="0"/>
              <a:t> </a:t>
            </a:r>
            <a:r>
              <a:rPr lang="en-ID" dirty="0" err="1"/>
              <a:t>Komputer</a:t>
            </a:r>
            <a:endParaRPr lang="en-ID" dirty="0"/>
          </a:p>
          <a:p>
            <a:endParaRPr lang="en-ID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C09F13C-30F7-0BFE-6E2C-76237C1620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28701" y="681037"/>
            <a:ext cx="4057650" cy="549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448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B3A779-CA09-DE12-9A2B-86ABFB41E3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color Images – Browse 12,331,545 Stock Photos, Vectors, and Video |  Adobe Stock">
            <a:extLst>
              <a:ext uri="{FF2B5EF4-FFF2-40B4-BE49-F238E27FC236}">
                <a16:creationId xmlns:a16="http://schemas.microsoft.com/office/drawing/2014/main" id="{D111EFEB-FCBD-B987-95A0-17BF88A653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50" y="223082"/>
            <a:ext cx="9528700" cy="6411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494CF3C-2E4D-8E84-56BD-606522578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1382" y="1080286"/>
            <a:ext cx="5589233" cy="1325563"/>
          </a:xfrm>
        </p:spPr>
        <p:txBody>
          <a:bodyPr/>
          <a:lstStyle/>
          <a:p>
            <a:r>
              <a:rPr lang="en-US" b="1" dirty="0" err="1">
                <a:solidFill>
                  <a:srgbClr val="0070C0"/>
                </a:solidFill>
              </a:rPr>
              <a:t>Belajar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apa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ya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hari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ini</a:t>
            </a:r>
            <a:r>
              <a:rPr lang="en-US" b="1" dirty="0">
                <a:solidFill>
                  <a:srgbClr val="0070C0"/>
                </a:solidFill>
              </a:rPr>
              <a:t> ??</a:t>
            </a:r>
            <a:endParaRPr lang="en-ID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31C45-59AE-C11D-A9FF-A0DB1C77C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1383" y="2405849"/>
            <a:ext cx="5589233" cy="3300598"/>
          </a:xfrm>
        </p:spPr>
        <p:txBody>
          <a:bodyPr/>
          <a:lstStyle/>
          <a:p>
            <a:r>
              <a:rPr lang="en-US" dirty="0" err="1"/>
              <a:t>Modularisasi</a:t>
            </a:r>
            <a:r>
              <a:rPr lang="en-US" dirty="0"/>
              <a:t> Program</a:t>
            </a:r>
          </a:p>
          <a:p>
            <a:endParaRPr lang="en-US" dirty="0"/>
          </a:p>
          <a:p>
            <a:r>
              <a:rPr lang="en-US" dirty="0"/>
              <a:t>Array Program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00803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6A3E43-F875-C006-AAC9-7BE4D97D68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color Images – Browse 12,331,545 Stock Photos, Vectors, and Video |  Adobe Stock">
            <a:extLst>
              <a:ext uri="{FF2B5EF4-FFF2-40B4-BE49-F238E27FC236}">
                <a16:creationId xmlns:a16="http://schemas.microsoft.com/office/drawing/2014/main" id="{7EEF276D-58A0-04C9-2B7F-45E26AE47F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50" y="223082"/>
            <a:ext cx="9528700" cy="6411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BC4480A-8520-277C-7634-14871C6E0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1383" y="2766218"/>
            <a:ext cx="5589233" cy="1325563"/>
          </a:xfrm>
        </p:spPr>
        <p:txBody>
          <a:bodyPr/>
          <a:lstStyle/>
          <a:p>
            <a:pPr algn="ctr"/>
            <a:r>
              <a:rPr lang="en-US" b="1" dirty="0" err="1">
                <a:solidFill>
                  <a:srgbClr val="0070C0"/>
                </a:solidFill>
              </a:rPr>
              <a:t>Modularisasi</a:t>
            </a:r>
            <a:r>
              <a:rPr lang="en-US" b="1" dirty="0">
                <a:solidFill>
                  <a:srgbClr val="0070C0"/>
                </a:solidFill>
              </a:rPr>
              <a:t> Program</a:t>
            </a:r>
            <a:endParaRPr lang="en-ID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473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CD60DF-2B12-65D1-5CE9-7F4FE9607F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color Images – Browse 12,331,545 Stock Photos, Vectors, and Video |  Adobe Stock">
            <a:extLst>
              <a:ext uri="{FF2B5EF4-FFF2-40B4-BE49-F238E27FC236}">
                <a16:creationId xmlns:a16="http://schemas.microsoft.com/office/drawing/2014/main" id="{FC427769-F632-3337-E164-F244CE667C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50" y="223082"/>
            <a:ext cx="9528700" cy="6411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CF956D7-DF30-EA3E-CD3A-7786A1D9F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773245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070C0"/>
                </a:solidFill>
              </a:rPr>
              <a:t>Apa </a:t>
            </a:r>
            <a:r>
              <a:rPr lang="en-US" sz="4000" b="1" dirty="0" err="1">
                <a:solidFill>
                  <a:srgbClr val="0070C0"/>
                </a:solidFill>
              </a:rPr>
              <a:t>sih</a:t>
            </a:r>
            <a:r>
              <a:rPr lang="en-US" sz="4000" b="1" dirty="0">
                <a:solidFill>
                  <a:srgbClr val="0070C0"/>
                </a:solidFill>
              </a:rPr>
              <a:t> </a:t>
            </a:r>
            <a:r>
              <a:rPr lang="en-US" sz="4000" b="1" dirty="0" err="1">
                <a:solidFill>
                  <a:srgbClr val="0070C0"/>
                </a:solidFill>
              </a:rPr>
              <a:t>Modularisasi</a:t>
            </a:r>
            <a:r>
              <a:rPr lang="en-US" sz="4000" b="1" dirty="0">
                <a:solidFill>
                  <a:srgbClr val="0070C0"/>
                </a:solidFill>
              </a:rPr>
              <a:t> Program ??</a:t>
            </a:r>
            <a:endParaRPr lang="en-ID" sz="4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098E5-D71F-A2C8-696C-FA45677AE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325563"/>
            <a:ext cx="7732450" cy="5377078"/>
          </a:xfrm>
        </p:spPr>
        <p:txBody>
          <a:bodyPr/>
          <a:lstStyle/>
          <a:p>
            <a:r>
              <a:rPr lang="en-US" dirty="0" err="1">
                <a:solidFill>
                  <a:srgbClr val="7030A0"/>
                </a:solidFill>
              </a:rPr>
              <a:t>Modularisasi</a:t>
            </a:r>
            <a:r>
              <a:rPr lang="en-US" dirty="0">
                <a:solidFill>
                  <a:srgbClr val="7030A0"/>
                </a:solidFill>
              </a:rPr>
              <a:t> Program</a:t>
            </a:r>
          </a:p>
          <a:p>
            <a:pPr lvl="1"/>
            <a:r>
              <a:rPr lang="en-ID" dirty="0"/>
              <a:t>Proses </a:t>
            </a:r>
            <a:r>
              <a:rPr lang="en-ID" dirty="0" err="1"/>
              <a:t>penyederhanaan</a:t>
            </a:r>
            <a:r>
              <a:rPr lang="en-ID" dirty="0"/>
              <a:t> program yang </a:t>
            </a:r>
            <a:r>
              <a:rPr lang="en-ID" dirty="0" err="1"/>
              <a:t>kompleks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efisien</a:t>
            </a:r>
            <a:endParaRPr lang="en-ID" dirty="0"/>
          </a:p>
          <a:p>
            <a:pPr lvl="1"/>
            <a:r>
              <a:rPr lang="en-ID" dirty="0"/>
              <a:t>Program </a:t>
            </a:r>
            <a:r>
              <a:rPr lang="en-ID" dirty="0" err="1"/>
              <a:t>disusun</a:t>
            </a:r>
            <a:r>
              <a:rPr lang="en-ID" dirty="0"/>
              <a:t> </a:t>
            </a:r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modul-modul</a:t>
            </a:r>
            <a:r>
              <a:rPr lang="en-ID" dirty="0"/>
              <a:t> yang </a:t>
            </a:r>
            <a:r>
              <a:rPr lang="en-ID" dirty="0" err="1"/>
              <a:t>berupa</a:t>
            </a:r>
            <a:r>
              <a:rPr lang="en-ID" dirty="0"/>
              <a:t> function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prosedur</a:t>
            </a:r>
            <a:endParaRPr lang="en-ID" dirty="0"/>
          </a:p>
          <a:p>
            <a:pPr lvl="1"/>
            <a:endParaRPr lang="en-US" dirty="0"/>
          </a:p>
          <a:p>
            <a:r>
              <a:rPr lang="en-US" dirty="0" err="1">
                <a:solidFill>
                  <a:srgbClr val="7030A0"/>
                </a:solidFill>
              </a:rPr>
              <a:t>Contoh</a:t>
            </a:r>
            <a:r>
              <a:rPr lang="en-US" dirty="0"/>
              <a:t> : </a:t>
            </a:r>
          </a:p>
          <a:p>
            <a:pPr lvl="1"/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pembuatan</a:t>
            </a:r>
            <a:r>
              <a:rPr lang="en-ID" dirty="0"/>
              <a:t> website </a:t>
            </a:r>
            <a:r>
              <a:rPr lang="en-ID" dirty="0" err="1"/>
              <a:t>terdapat</a:t>
            </a:r>
            <a:r>
              <a:rPr lang="en-ID" dirty="0"/>
              <a:t> </a:t>
            </a:r>
            <a:r>
              <a:rPr lang="en-ID" dirty="0" err="1"/>
              <a:t>halaman</a:t>
            </a:r>
            <a:r>
              <a:rPr lang="en-ID" dirty="0"/>
              <a:t> index/</a:t>
            </a:r>
            <a:r>
              <a:rPr lang="en-ID" dirty="0" err="1"/>
              <a:t>utama</a:t>
            </a:r>
            <a:r>
              <a:rPr lang="en-ID" dirty="0"/>
              <a:t> yang </a:t>
            </a:r>
            <a:r>
              <a:rPr lang="en-ID" dirty="0" err="1"/>
              <a:t>terdiri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header, </a:t>
            </a:r>
            <a:r>
              <a:rPr lang="en-ID" dirty="0" err="1"/>
              <a:t>konten</a:t>
            </a:r>
            <a:r>
              <a:rPr lang="en-ID" dirty="0"/>
              <a:t>, dan footer.</a:t>
            </a:r>
            <a:endParaRPr lang="en-US" dirty="0"/>
          </a:p>
          <a:p>
            <a:endParaRPr lang="en-ID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C10EABE-D28E-C87F-7C40-EF5F20594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8103" y="905522"/>
            <a:ext cx="4019164" cy="552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995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068E43-71AD-8033-B38D-0B904F79F0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color Images – Browse 12,331,545 Stock Photos, Vectors, and Video |  Adobe Stock">
            <a:extLst>
              <a:ext uri="{FF2B5EF4-FFF2-40B4-BE49-F238E27FC236}">
                <a16:creationId xmlns:a16="http://schemas.microsoft.com/office/drawing/2014/main" id="{DF3FE8AD-1892-F1C0-F4A7-8758FB87FF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50" y="223082"/>
            <a:ext cx="9528700" cy="6411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0116361-3C2F-9415-12D3-81AC03730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7732450" cy="1325563"/>
          </a:xfrm>
        </p:spPr>
        <p:txBody>
          <a:bodyPr>
            <a:normAutofit/>
          </a:bodyPr>
          <a:lstStyle/>
          <a:p>
            <a:r>
              <a:rPr lang="en-US" sz="4000" b="1" dirty="0" err="1">
                <a:solidFill>
                  <a:srgbClr val="0070C0"/>
                </a:solidFill>
              </a:rPr>
              <a:t>Konsep</a:t>
            </a:r>
            <a:r>
              <a:rPr lang="en-US" sz="4000" b="1" dirty="0">
                <a:solidFill>
                  <a:srgbClr val="0070C0"/>
                </a:solidFill>
              </a:rPr>
              <a:t> </a:t>
            </a:r>
            <a:r>
              <a:rPr lang="en-US" sz="4000" b="1" dirty="0" err="1">
                <a:solidFill>
                  <a:srgbClr val="0070C0"/>
                </a:solidFill>
              </a:rPr>
              <a:t>Sederhananya</a:t>
            </a:r>
            <a:r>
              <a:rPr lang="en-US" sz="4000" b="1" dirty="0">
                <a:solidFill>
                  <a:srgbClr val="0070C0"/>
                </a:solidFill>
              </a:rPr>
              <a:t> …</a:t>
            </a:r>
            <a:endParaRPr lang="en-ID" sz="4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77D093-8794-85C0-C867-9F2FA3B5C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325563"/>
            <a:ext cx="7732450" cy="5377078"/>
          </a:xfrm>
        </p:spPr>
        <p:txBody>
          <a:bodyPr/>
          <a:lstStyle/>
          <a:p>
            <a:r>
              <a:rPr lang="en-US" dirty="0" err="1">
                <a:solidFill>
                  <a:srgbClr val="7030A0"/>
                </a:solidFill>
              </a:rPr>
              <a:t>Modularisasi</a:t>
            </a:r>
            <a:r>
              <a:rPr lang="en-US" dirty="0">
                <a:solidFill>
                  <a:srgbClr val="7030A0"/>
                </a:solidFill>
              </a:rPr>
              <a:t> Program</a:t>
            </a:r>
          </a:p>
          <a:p>
            <a:pPr lvl="1"/>
            <a:r>
              <a:rPr lang="en-ID" dirty="0"/>
              <a:t>Program yang </a:t>
            </a:r>
            <a:r>
              <a:rPr lang="en-ID" dirty="0" err="1"/>
              <a:t>besar</a:t>
            </a:r>
            <a:r>
              <a:rPr lang="en-ID" dirty="0"/>
              <a:t> (</a:t>
            </a:r>
            <a:r>
              <a:rPr lang="en-ID" dirty="0" err="1"/>
              <a:t>kompleks</a:t>
            </a:r>
            <a:r>
              <a:rPr lang="en-ID" dirty="0"/>
              <a:t>) </a:t>
            </a:r>
            <a:r>
              <a:rPr lang="en-ID" dirty="0" err="1"/>
              <a:t>sebaiknya</a:t>
            </a:r>
            <a:r>
              <a:rPr lang="en-ID" dirty="0"/>
              <a:t> </a:t>
            </a:r>
            <a:r>
              <a:rPr lang="en-ID" dirty="0" err="1"/>
              <a:t>dipecah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beberapa</a:t>
            </a:r>
            <a:r>
              <a:rPr lang="en-ID" dirty="0"/>
              <a:t> subprogram yang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kecil</a:t>
            </a:r>
            <a:endParaRPr lang="en-ID" dirty="0"/>
          </a:p>
          <a:p>
            <a:pPr lvl="1"/>
            <a:r>
              <a:rPr lang="en-ID" dirty="0" err="1"/>
              <a:t>Setiap</a:t>
            </a:r>
            <a:r>
              <a:rPr lang="en-ID" dirty="0"/>
              <a:t> subprogram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 (</a:t>
            </a:r>
            <a:r>
              <a:rPr lang="en-ID" dirty="0" err="1"/>
              <a:t>komputasi</a:t>
            </a:r>
            <a:r>
              <a:rPr lang="en-ID" dirty="0"/>
              <a:t>) yang </a:t>
            </a:r>
            <a:r>
              <a:rPr lang="en-ID" dirty="0" err="1"/>
              <a:t>spesifik</a:t>
            </a:r>
            <a:endParaRPr lang="en-ID" dirty="0"/>
          </a:p>
          <a:p>
            <a:pPr lvl="1"/>
            <a:r>
              <a:rPr lang="en-ID" dirty="0">
                <a:solidFill>
                  <a:srgbClr val="00B0F0"/>
                </a:solidFill>
              </a:rPr>
              <a:t>Subprogram yang </a:t>
            </a:r>
            <a:r>
              <a:rPr lang="en-ID" dirty="0" err="1">
                <a:solidFill>
                  <a:srgbClr val="00B0F0"/>
                </a:solidFill>
              </a:rPr>
              <a:t>baik</a:t>
            </a:r>
            <a:r>
              <a:rPr lang="en-ID" dirty="0">
                <a:solidFill>
                  <a:srgbClr val="00B0F0"/>
                </a:solidFill>
              </a:rPr>
              <a:t> </a:t>
            </a:r>
            <a:r>
              <a:rPr lang="en-ID" dirty="0" err="1"/>
              <a:t>adalah</a:t>
            </a:r>
            <a:r>
              <a:rPr lang="en-ID" dirty="0"/>
              <a:t> yang </a:t>
            </a:r>
            <a:r>
              <a:rPr lang="en-ID" dirty="0" err="1"/>
              <a:t>bersifat</a:t>
            </a:r>
            <a:r>
              <a:rPr lang="en-ID" dirty="0"/>
              <a:t> </a:t>
            </a:r>
            <a:r>
              <a:rPr lang="en-ID" dirty="0" err="1"/>
              <a:t>independen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program </a:t>
            </a:r>
            <a:r>
              <a:rPr lang="en-ID" dirty="0" err="1"/>
              <a:t>utamanya</a:t>
            </a:r>
            <a:endParaRPr lang="en-ID" dirty="0"/>
          </a:p>
          <a:p>
            <a:pPr lvl="1"/>
            <a:endParaRPr lang="en-US" dirty="0"/>
          </a:p>
          <a:p>
            <a:endParaRPr lang="en-ID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3E371B4-58E3-C28B-4AAD-53692CB6B1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8103" y="905522"/>
            <a:ext cx="4019164" cy="552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012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57D628-389D-CB3B-B81D-072C442C7A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color Images – Browse 12,331,545 Stock Photos, Vectors, and Video |  Adobe Stock">
            <a:extLst>
              <a:ext uri="{FF2B5EF4-FFF2-40B4-BE49-F238E27FC236}">
                <a16:creationId xmlns:a16="http://schemas.microsoft.com/office/drawing/2014/main" id="{042100A4-DD3B-0843-8FE7-47AA2B9AF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50" y="223082"/>
            <a:ext cx="9528700" cy="6411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61803FC-1662-BE70-FD3B-C3EF25603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7732450" cy="1325563"/>
          </a:xfrm>
        </p:spPr>
        <p:txBody>
          <a:bodyPr>
            <a:normAutofit/>
          </a:bodyPr>
          <a:lstStyle/>
          <a:p>
            <a:r>
              <a:rPr lang="en-US" sz="4000" b="1" dirty="0" err="1">
                <a:solidFill>
                  <a:srgbClr val="0070C0"/>
                </a:solidFill>
              </a:rPr>
              <a:t>Modularisasi</a:t>
            </a:r>
            <a:r>
              <a:rPr lang="en-US" sz="4000" b="1" dirty="0">
                <a:solidFill>
                  <a:srgbClr val="0070C0"/>
                </a:solidFill>
              </a:rPr>
              <a:t> PHP</a:t>
            </a:r>
            <a:endParaRPr lang="en-ID" sz="40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80C3E-BA04-9341-A651-DFAB3E6F3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40973"/>
            <a:ext cx="11842811" cy="3787975"/>
          </a:xfrm>
        </p:spPr>
        <p:txBody>
          <a:bodyPr>
            <a:normAutofit fontScale="70000" lnSpcReduction="20000"/>
          </a:bodyPr>
          <a:lstStyle/>
          <a:p>
            <a:pPr algn="just" fontAlgn="base">
              <a:buFont typeface="Arial" panose="020B0604020202020204" pitchFamily="34" charset="0"/>
              <a:buChar char="•"/>
            </a:pPr>
            <a:r>
              <a:rPr lang="en-ID" b="1" i="1" dirty="0">
                <a:solidFill>
                  <a:srgbClr val="7030A0"/>
                </a:solidFill>
                <a:effectLst/>
                <a:latin typeface="inherit"/>
              </a:rPr>
              <a:t>Require</a:t>
            </a:r>
            <a:endParaRPr lang="en-ID" dirty="0">
              <a:solidFill>
                <a:srgbClr val="7030A0"/>
              </a:solidFill>
              <a:latin typeface="inherit"/>
            </a:endParaRPr>
          </a:p>
          <a:p>
            <a:pPr lvl="1" algn="just" fontAlgn="base"/>
            <a:r>
              <a:rPr lang="en-ID" b="0" i="0" dirty="0" err="1">
                <a:effectLst/>
                <a:latin typeface="inherit"/>
              </a:rPr>
              <a:t>merupakan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bentuk</a:t>
            </a:r>
            <a:r>
              <a:rPr lang="en-ID" b="0" i="0" dirty="0">
                <a:effectLst/>
                <a:latin typeface="inherit"/>
              </a:rPr>
              <a:t> modular yang </a:t>
            </a:r>
            <a:r>
              <a:rPr lang="en-ID" b="0" i="0" dirty="0" err="1">
                <a:effectLst/>
                <a:latin typeface="inherit"/>
              </a:rPr>
              <a:t>digunakan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untuk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menggabungkan</a:t>
            </a:r>
            <a:r>
              <a:rPr lang="en-ID" b="0" i="0" dirty="0">
                <a:effectLst/>
                <a:latin typeface="inherit"/>
              </a:rPr>
              <a:t> file PHP </a:t>
            </a:r>
            <a:r>
              <a:rPr lang="en-ID" b="0" i="0" dirty="0" err="1">
                <a:effectLst/>
                <a:latin typeface="inherit"/>
              </a:rPr>
              <a:t>atau</a:t>
            </a:r>
            <a:r>
              <a:rPr lang="en-ID" b="0" i="0" dirty="0">
                <a:effectLst/>
                <a:latin typeface="inherit"/>
              </a:rPr>
              <a:t> file lain </a:t>
            </a:r>
            <a:r>
              <a:rPr lang="en-ID" b="0" i="0" dirty="0" err="1">
                <a:effectLst/>
                <a:latin typeface="inherit"/>
              </a:rPr>
              <a:t>dengan</a:t>
            </a:r>
            <a:r>
              <a:rPr lang="en-ID" b="0" i="0" dirty="0">
                <a:effectLst/>
                <a:latin typeface="inherit"/>
              </a:rPr>
              <a:t> file PHP yang </a:t>
            </a:r>
            <a:r>
              <a:rPr lang="en-ID" b="0" i="0" dirty="0" err="1">
                <a:effectLst/>
                <a:latin typeface="inherit"/>
              </a:rPr>
              <a:t>memanggilnya</a:t>
            </a:r>
            <a:r>
              <a:rPr lang="en-ID" b="0" i="0" dirty="0">
                <a:effectLst/>
                <a:latin typeface="inherit"/>
              </a:rPr>
              <a:t>. File yang </a:t>
            </a:r>
            <a:r>
              <a:rPr lang="en-ID" b="0" i="0" dirty="0" err="1">
                <a:effectLst/>
                <a:latin typeface="inherit"/>
              </a:rPr>
              <a:t>digabungkan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tidak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harus</a:t>
            </a:r>
            <a:r>
              <a:rPr lang="en-ID" b="0" i="0" dirty="0">
                <a:effectLst/>
                <a:latin typeface="inherit"/>
              </a:rPr>
              <a:t> script PHP.</a:t>
            </a:r>
          </a:p>
          <a:p>
            <a:pPr lvl="1" algn="just" fontAlgn="base"/>
            <a:endParaRPr lang="en-ID" b="0" i="0" dirty="0">
              <a:effectLst/>
              <a:latin typeface="inherit"/>
            </a:endParaRP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en-ID" b="1" i="1" dirty="0">
                <a:solidFill>
                  <a:srgbClr val="7030A0"/>
                </a:solidFill>
                <a:effectLst/>
                <a:latin typeface="inherit"/>
              </a:rPr>
              <a:t>Include</a:t>
            </a:r>
            <a:endParaRPr lang="en-ID" dirty="0">
              <a:solidFill>
                <a:srgbClr val="7030A0"/>
              </a:solidFill>
              <a:latin typeface="inherit"/>
            </a:endParaRPr>
          </a:p>
          <a:p>
            <a:pPr lvl="1" algn="just" fontAlgn="base"/>
            <a:r>
              <a:rPr lang="en-ID" b="0" i="0" dirty="0" err="1">
                <a:effectLst/>
                <a:latin typeface="inherit"/>
              </a:rPr>
              <a:t>hampir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sama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dengan</a:t>
            </a:r>
            <a:r>
              <a:rPr lang="en-ID" b="0" i="0" dirty="0">
                <a:effectLst/>
                <a:latin typeface="inherit"/>
              </a:rPr>
              <a:t> require </a:t>
            </a:r>
            <a:r>
              <a:rPr lang="en-ID" b="0" i="0" dirty="0" err="1">
                <a:effectLst/>
                <a:latin typeface="inherit"/>
              </a:rPr>
              <a:t>namun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bedanya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adalah</a:t>
            </a:r>
            <a:r>
              <a:rPr lang="en-ID" b="0" i="0" dirty="0">
                <a:effectLst/>
                <a:latin typeface="inherit"/>
              </a:rPr>
              <a:t> include </a:t>
            </a:r>
            <a:r>
              <a:rPr lang="en-ID" b="0" i="0" dirty="0" err="1">
                <a:effectLst/>
                <a:latin typeface="inherit"/>
              </a:rPr>
              <a:t>digunakan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untuk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menggabungkan</a:t>
            </a:r>
            <a:r>
              <a:rPr lang="en-ID" b="0" i="0" dirty="0">
                <a:effectLst/>
                <a:latin typeface="inherit"/>
              </a:rPr>
              <a:t> file PHP </a:t>
            </a:r>
            <a:r>
              <a:rPr lang="en-ID" b="0" i="0" dirty="0" err="1">
                <a:effectLst/>
                <a:latin typeface="inherit"/>
              </a:rPr>
              <a:t>dengan</a:t>
            </a:r>
            <a:r>
              <a:rPr lang="en-ID" b="0" i="0" dirty="0">
                <a:effectLst/>
                <a:latin typeface="inherit"/>
              </a:rPr>
              <a:t> file </a:t>
            </a:r>
            <a:r>
              <a:rPr lang="en-ID" b="0" i="0" dirty="0" err="1">
                <a:effectLst/>
                <a:latin typeface="inherit"/>
              </a:rPr>
              <a:t>pemanggilnya</a:t>
            </a:r>
            <a:r>
              <a:rPr lang="en-ID" b="0" i="0" dirty="0">
                <a:effectLst/>
                <a:latin typeface="inherit"/>
              </a:rPr>
              <a:t>. Include </a:t>
            </a:r>
            <a:r>
              <a:rPr lang="en-ID" b="0" i="0" dirty="0" err="1">
                <a:effectLst/>
                <a:latin typeface="inherit"/>
              </a:rPr>
              <a:t>dapat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digunakan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didalam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pengulangan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untuk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memanggil</a:t>
            </a:r>
            <a:r>
              <a:rPr lang="en-ID" b="0" i="0" dirty="0">
                <a:effectLst/>
                <a:latin typeface="inherit"/>
              </a:rPr>
              <a:t> file-file yang </a:t>
            </a:r>
            <a:r>
              <a:rPr lang="en-ID" b="0" i="0" dirty="0" err="1">
                <a:effectLst/>
                <a:latin typeface="inherit"/>
              </a:rPr>
              <a:t>berbeda</a:t>
            </a:r>
            <a:r>
              <a:rPr lang="en-ID" b="0" i="0" dirty="0">
                <a:effectLst/>
                <a:latin typeface="inherit"/>
              </a:rPr>
              <a:t>.</a:t>
            </a:r>
          </a:p>
          <a:p>
            <a:pPr marL="457200" lvl="1" indent="0" algn="just" fontAlgn="base">
              <a:buNone/>
            </a:pPr>
            <a:endParaRPr lang="en-ID" b="0" i="0" dirty="0">
              <a:effectLst/>
              <a:latin typeface="inherit"/>
            </a:endParaRP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en-ID" b="1" i="1" dirty="0" err="1">
                <a:solidFill>
                  <a:srgbClr val="7030A0"/>
                </a:solidFill>
                <a:effectLst/>
                <a:latin typeface="inherit"/>
              </a:rPr>
              <a:t>Require_once</a:t>
            </a:r>
            <a:endParaRPr lang="en-ID" b="1" i="1" dirty="0">
              <a:solidFill>
                <a:srgbClr val="7030A0"/>
              </a:solidFill>
              <a:effectLst/>
              <a:latin typeface="inherit"/>
            </a:endParaRPr>
          </a:p>
          <a:p>
            <a:pPr lvl="1" algn="just" fontAlgn="base"/>
            <a:r>
              <a:rPr lang="en-ID" b="0" i="0" dirty="0">
                <a:effectLst/>
                <a:latin typeface="inherit"/>
              </a:rPr>
              <a:t>pada </a:t>
            </a:r>
            <a:r>
              <a:rPr lang="en-ID" b="0" i="0" dirty="0" err="1">
                <a:effectLst/>
                <a:latin typeface="inherit"/>
              </a:rPr>
              <a:t>dasarnya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sama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dengan</a:t>
            </a:r>
            <a:r>
              <a:rPr lang="en-ID" b="0" i="0" dirty="0">
                <a:effectLst/>
                <a:latin typeface="inherit"/>
              </a:rPr>
              <a:t> require, </a:t>
            </a:r>
            <a:r>
              <a:rPr lang="en-ID" b="0" i="0" dirty="0" err="1">
                <a:effectLst/>
                <a:latin typeface="inherit"/>
              </a:rPr>
              <a:t>perbedaannya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adalah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jika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menggunakan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require_once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apabila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terjadi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duplikasi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fungsi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atau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duplikasi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pemanggilan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maka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akan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terhindar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karena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require_once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akan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memaksa</a:t>
            </a:r>
            <a:r>
              <a:rPr lang="en-ID" b="0" i="0" dirty="0">
                <a:effectLst/>
                <a:latin typeface="inherit"/>
              </a:rPr>
              <a:t> PHP </a:t>
            </a:r>
            <a:r>
              <a:rPr lang="en-ID" b="0" i="0" dirty="0" err="1">
                <a:effectLst/>
                <a:latin typeface="inherit"/>
              </a:rPr>
              <a:t>untuk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menggunakan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nama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fungsi</a:t>
            </a:r>
            <a:r>
              <a:rPr lang="en-ID" b="0" i="0" dirty="0">
                <a:effectLst/>
                <a:latin typeface="inherit"/>
              </a:rPr>
              <a:t> dan </a:t>
            </a:r>
            <a:r>
              <a:rPr lang="en-ID" b="0" i="0" dirty="0" err="1">
                <a:effectLst/>
                <a:latin typeface="inherit"/>
              </a:rPr>
              <a:t>pemanggilan</a:t>
            </a:r>
            <a:r>
              <a:rPr lang="en-ID" b="0" i="0" dirty="0">
                <a:effectLst/>
                <a:latin typeface="inherit"/>
              </a:rPr>
              <a:t> yang </a:t>
            </a:r>
            <a:r>
              <a:rPr lang="en-ID" b="0" i="0" dirty="0" err="1">
                <a:effectLst/>
                <a:latin typeface="inherit"/>
              </a:rPr>
              <a:t>telah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ada</a:t>
            </a:r>
            <a:r>
              <a:rPr lang="en-ID" b="0" i="0" dirty="0">
                <a:effectLst/>
                <a:latin typeface="inherit"/>
              </a:rPr>
              <a:t>.</a:t>
            </a:r>
          </a:p>
          <a:p>
            <a:pPr lvl="1" algn="just" fontAlgn="base"/>
            <a:endParaRPr lang="en-ID" b="0" i="0" dirty="0">
              <a:effectLst/>
              <a:latin typeface="inherit"/>
            </a:endParaRP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en-ID" b="1" i="1" dirty="0" err="1">
                <a:solidFill>
                  <a:srgbClr val="7030A0"/>
                </a:solidFill>
                <a:effectLst/>
                <a:latin typeface="inherit"/>
              </a:rPr>
              <a:t>Include_once</a:t>
            </a:r>
            <a:endParaRPr lang="en-ID" dirty="0">
              <a:solidFill>
                <a:srgbClr val="7030A0"/>
              </a:solidFill>
              <a:latin typeface="inherit"/>
            </a:endParaRPr>
          </a:p>
          <a:p>
            <a:pPr lvl="1" algn="just" fontAlgn="base"/>
            <a:r>
              <a:rPr lang="en-ID" b="0" i="0" dirty="0" err="1">
                <a:effectLst/>
                <a:latin typeface="inherit"/>
              </a:rPr>
              <a:t>hampir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sama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dengan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require_once</a:t>
            </a:r>
            <a:r>
              <a:rPr lang="en-ID" b="0" i="0" dirty="0">
                <a:effectLst/>
                <a:latin typeface="inherit"/>
              </a:rPr>
              <a:t>, </a:t>
            </a:r>
            <a:r>
              <a:rPr lang="en-ID" b="0" i="0" dirty="0" err="1">
                <a:effectLst/>
                <a:latin typeface="inherit"/>
              </a:rPr>
              <a:t>perbedaannya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adalah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include_once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apabila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dijalankan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akan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selalu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ada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evaluasi</a:t>
            </a:r>
            <a:r>
              <a:rPr lang="en-ID" b="0" i="0" dirty="0">
                <a:effectLst/>
                <a:latin typeface="inherit"/>
              </a:rPr>
              <a:t> </a:t>
            </a:r>
            <a:r>
              <a:rPr lang="en-ID" b="0" i="0" dirty="0" err="1">
                <a:effectLst/>
                <a:latin typeface="inherit"/>
              </a:rPr>
              <a:t>ulang</a:t>
            </a:r>
            <a:r>
              <a:rPr lang="en-ID" b="0" i="0" dirty="0">
                <a:effectLst/>
                <a:latin typeface="inherit"/>
              </a:rPr>
              <a:t>.</a:t>
            </a:r>
          </a:p>
          <a:p>
            <a:pPr algn="just"/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393244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230045-27B9-8576-51B9-577D2441C9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color Images – Browse 12,331,545 Stock Photos, Vectors, and Video |  Adobe Stock">
            <a:extLst>
              <a:ext uri="{FF2B5EF4-FFF2-40B4-BE49-F238E27FC236}">
                <a16:creationId xmlns:a16="http://schemas.microsoft.com/office/drawing/2014/main" id="{2C13142F-CE9E-FF58-2590-4BCC530EC4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50" y="223082"/>
            <a:ext cx="9528700" cy="6411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9612B82-4DDC-9DD8-B233-916D96960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7732450" cy="1325563"/>
          </a:xfrm>
        </p:spPr>
        <p:txBody>
          <a:bodyPr>
            <a:normAutofit/>
          </a:bodyPr>
          <a:lstStyle/>
          <a:p>
            <a:r>
              <a:rPr lang="en-US" sz="3200" b="1" dirty="0" err="1">
                <a:solidFill>
                  <a:srgbClr val="0070C0"/>
                </a:solidFill>
              </a:rPr>
              <a:t>Contoh</a:t>
            </a:r>
            <a:r>
              <a:rPr lang="en-US" sz="3200" b="1" dirty="0">
                <a:solidFill>
                  <a:srgbClr val="0070C0"/>
                </a:solidFill>
              </a:rPr>
              <a:t> Program </a:t>
            </a:r>
            <a:r>
              <a:rPr lang="en-US" sz="3200" b="1" dirty="0" err="1">
                <a:solidFill>
                  <a:srgbClr val="0070C0"/>
                </a:solidFill>
              </a:rPr>
              <a:t>Tanpa</a:t>
            </a:r>
            <a:r>
              <a:rPr lang="en-US" sz="3200" b="1" dirty="0">
                <a:solidFill>
                  <a:srgbClr val="0070C0"/>
                </a:solidFill>
              </a:rPr>
              <a:t> Modular</a:t>
            </a:r>
            <a:endParaRPr lang="en-ID" sz="32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B59C69-EA32-E7BA-01CC-C5E368520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40973"/>
            <a:ext cx="6383045" cy="5288301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Silahkan</a:t>
            </a:r>
            <a:r>
              <a:rPr lang="en-US" dirty="0"/>
              <a:t> kalian </a:t>
            </a:r>
            <a:r>
              <a:rPr lang="en-US" dirty="0" err="1"/>
              <a:t>ketikan</a:t>
            </a:r>
            <a:r>
              <a:rPr lang="en-US" dirty="0"/>
              <a:t> script di </a:t>
            </a:r>
            <a:r>
              <a:rPr lang="en-US" dirty="0" err="1"/>
              <a:t>samping</a:t>
            </a:r>
            <a:r>
              <a:rPr lang="en-US" dirty="0"/>
              <a:t> pada </a:t>
            </a:r>
            <a:r>
              <a:rPr lang="en-US" dirty="0" err="1"/>
              <a:t>aplikasi</a:t>
            </a:r>
            <a:r>
              <a:rPr lang="en-US" dirty="0"/>
              <a:t> Notepad++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sejenisnya</a:t>
            </a:r>
            <a:r>
              <a:rPr lang="en-US" dirty="0"/>
              <a:t> </a:t>
            </a:r>
          </a:p>
          <a:p>
            <a:pPr algn="just"/>
            <a:endParaRPr lang="en-US" dirty="0"/>
          </a:p>
          <a:p>
            <a:pPr algn="just"/>
            <a:r>
              <a:rPr lang="en-US" dirty="0" err="1">
                <a:solidFill>
                  <a:srgbClr val="7030A0"/>
                </a:solidFill>
              </a:rPr>
              <a:t>Kemudian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simpan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dengan</a:t>
            </a:r>
            <a:r>
              <a:rPr lang="en-US" dirty="0">
                <a:solidFill>
                  <a:srgbClr val="7030A0"/>
                </a:solidFill>
              </a:rPr>
              <a:t> format </a:t>
            </a:r>
            <a:r>
              <a:rPr lang="en-US" dirty="0" err="1">
                <a:solidFill>
                  <a:srgbClr val="7030A0"/>
                </a:solidFill>
              </a:rPr>
              <a:t>penamaan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:</a:t>
            </a:r>
          </a:p>
          <a:p>
            <a:pPr lvl="1" algn="just"/>
            <a:r>
              <a:rPr lang="en-US" dirty="0" err="1"/>
              <a:t>Nama_Modular.php</a:t>
            </a:r>
            <a:endParaRPr lang="en-US" dirty="0"/>
          </a:p>
          <a:p>
            <a:pPr lvl="1" algn="just"/>
            <a:endParaRPr lang="en-US" dirty="0"/>
          </a:p>
          <a:p>
            <a:pPr lvl="1" algn="just"/>
            <a:endParaRPr lang="en-US" dirty="0"/>
          </a:p>
          <a:p>
            <a:pPr algn="just"/>
            <a:r>
              <a:rPr lang="en-US" dirty="0" err="1"/>
              <a:t>Pastikan</a:t>
            </a:r>
            <a:r>
              <a:rPr lang="en-US" dirty="0"/>
              <a:t> </a:t>
            </a:r>
            <a:r>
              <a:rPr lang="en-US" dirty="0" err="1"/>
              <a:t>kalau</a:t>
            </a:r>
            <a:r>
              <a:rPr lang="en-US" dirty="0"/>
              <a:t> </a:t>
            </a:r>
            <a:r>
              <a:rPr lang="en-US" dirty="0" err="1"/>
              <a:t>simpan</a:t>
            </a:r>
            <a:r>
              <a:rPr lang="en-US" dirty="0"/>
              <a:t> script PHP pada folder </a:t>
            </a:r>
            <a:r>
              <a:rPr lang="en-US" dirty="0" err="1"/>
              <a:t>Xampp</a:t>
            </a:r>
            <a:r>
              <a:rPr lang="en-US" dirty="0"/>
              <a:t>, Localhost</a:t>
            </a:r>
          </a:p>
          <a:p>
            <a:pPr algn="just"/>
            <a:endParaRPr lang="en-US" dirty="0"/>
          </a:p>
          <a:p>
            <a:pPr algn="just"/>
            <a:endParaRPr lang="en-ID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7209FEF-307B-3DE8-D4F2-4C5E7BC505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04987" y="1325563"/>
            <a:ext cx="5255580" cy="4879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65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9CE143-E730-EBB6-6BCA-C8B54EBDEA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color Images – Browse 12,331,545 Stock Photos, Vectors, and Video |  Adobe Stock">
            <a:extLst>
              <a:ext uri="{FF2B5EF4-FFF2-40B4-BE49-F238E27FC236}">
                <a16:creationId xmlns:a16="http://schemas.microsoft.com/office/drawing/2014/main" id="{7B533CB6-D71B-95E6-7ED6-14AC7A8C42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50" y="223082"/>
            <a:ext cx="9528700" cy="6411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C0337DE-611D-3F19-58CD-8DF6A0D863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1841" y="1219031"/>
            <a:ext cx="4412202" cy="487992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D5FCF7E-4AD4-3E68-2DB2-C5F456EAF21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18321" y="2130232"/>
            <a:ext cx="5943600" cy="3057525"/>
          </a:xfrm>
          <a:prstGeom prst="rect">
            <a:avLst/>
          </a:prstGeom>
        </p:spPr>
      </p:pic>
      <p:sp>
        <p:nvSpPr>
          <p:cNvPr id="10" name="Arrow: Right 9">
            <a:extLst>
              <a:ext uri="{FF2B5EF4-FFF2-40B4-BE49-F238E27FC236}">
                <a16:creationId xmlns:a16="http://schemas.microsoft.com/office/drawing/2014/main" id="{46C0C6BA-BFE4-5436-6711-3E9459A020E1}"/>
              </a:ext>
            </a:extLst>
          </p:cNvPr>
          <p:cNvSpPr/>
          <p:nvPr/>
        </p:nvSpPr>
        <p:spPr>
          <a:xfrm>
            <a:off x="4815396" y="3079989"/>
            <a:ext cx="1101571" cy="90025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1106A05-38A7-9F76-7D63-F176C0DB8490}"/>
              </a:ext>
            </a:extLst>
          </p:cNvPr>
          <p:cNvSpPr txBox="1"/>
          <p:nvPr/>
        </p:nvSpPr>
        <p:spPr>
          <a:xfrm>
            <a:off x="6018321" y="1543231"/>
            <a:ext cx="23471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</a:rPr>
              <a:t>Hasil Running :</a:t>
            </a:r>
            <a:endParaRPr lang="en-ID" sz="2800" dirty="0">
              <a:solidFill>
                <a:srgbClr val="7030A0"/>
              </a:solidFill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B808A1B1-DDDA-181E-10B6-67E33884484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77324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>
                <a:solidFill>
                  <a:srgbClr val="0070C0"/>
                </a:solidFill>
              </a:rPr>
              <a:t>Contoh Program Tanpa Modular</a:t>
            </a:r>
            <a:endParaRPr lang="en-ID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552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661</Words>
  <Application>Microsoft Office PowerPoint</Application>
  <PresentationFormat>Widescreen</PresentationFormat>
  <Paragraphs>99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inherit</vt:lpstr>
      <vt:lpstr>Open Sans</vt:lpstr>
      <vt:lpstr>Office Theme</vt:lpstr>
      <vt:lpstr>Modularasi Program dan Array</vt:lpstr>
      <vt:lpstr>Kenalan Yuk …</vt:lpstr>
      <vt:lpstr>Belajar apa ya hari ini ??</vt:lpstr>
      <vt:lpstr>Modularisasi Program</vt:lpstr>
      <vt:lpstr>Apa sih Modularisasi Program ??</vt:lpstr>
      <vt:lpstr>Konsep Sederhananya …</vt:lpstr>
      <vt:lpstr>Modularisasi PHP</vt:lpstr>
      <vt:lpstr>Contoh Program Tanpa Modular</vt:lpstr>
      <vt:lpstr>PowerPoint Presentation</vt:lpstr>
      <vt:lpstr>Sekarang kita bandingkan program PHP yang menggunakan struktur Modular</vt:lpstr>
      <vt:lpstr>Contoh Program dengan Modular</vt:lpstr>
      <vt:lpstr>Contoh Program dengan Modular</vt:lpstr>
      <vt:lpstr>Array</vt:lpstr>
      <vt:lpstr>Apa sih Array ??</vt:lpstr>
      <vt:lpstr>Deklarasi Variabel Array</vt:lpstr>
      <vt:lpstr>Contoh Program Array</vt:lpstr>
      <vt:lpstr>Latihan Yuukk ..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Mamahnya Kentung</dc:creator>
  <cp:lastModifiedBy>Mamahnya Kentung</cp:lastModifiedBy>
  <cp:revision>1</cp:revision>
  <dcterms:created xsi:type="dcterms:W3CDTF">2024-12-12T10:25:19Z</dcterms:created>
  <dcterms:modified xsi:type="dcterms:W3CDTF">2024-12-12T15:08:03Z</dcterms:modified>
</cp:coreProperties>
</file>